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3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1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797675" cy="9926638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84" d="100"/>
          <a:sy n="84" d="100"/>
        </p:scale>
        <p:origin x="-147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EAB58-BBA6-41F9-A8C5-20DA0251D597}" type="datetimeFigureOut">
              <a:rPr lang="pt-PT" smtClean="0"/>
              <a:t>12-06-2014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61FE89-63DE-4E20-8A86-5A44C7BC3A6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68566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A2705-FE06-4394-A44E-75CEEA61AA79}" type="datetimeFigureOut">
              <a:rPr lang="pt-PT" smtClean="0"/>
              <a:t>12-06-2014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DE282-4639-44C0-8654-AD75204BC8B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85726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A2705-FE06-4394-A44E-75CEEA61AA79}" type="datetimeFigureOut">
              <a:rPr lang="pt-PT" smtClean="0"/>
              <a:t>12-06-2014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DE282-4639-44C0-8654-AD75204BC8B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86184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A2705-FE06-4394-A44E-75CEEA61AA79}" type="datetimeFigureOut">
              <a:rPr lang="pt-PT" smtClean="0"/>
              <a:t>12-06-2014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DE282-4639-44C0-8654-AD75204BC8B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03234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A2705-FE06-4394-A44E-75CEEA61AA79}" type="datetimeFigureOut">
              <a:rPr lang="pt-PT" smtClean="0"/>
              <a:t>12-06-2014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DE282-4639-44C0-8654-AD75204BC8B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38076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A2705-FE06-4394-A44E-75CEEA61AA79}" type="datetimeFigureOut">
              <a:rPr lang="pt-PT" smtClean="0"/>
              <a:t>12-06-2014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DE282-4639-44C0-8654-AD75204BC8B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22259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A2705-FE06-4394-A44E-75CEEA61AA79}" type="datetimeFigureOut">
              <a:rPr lang="pt-PT" smtClean="0"/>
              <a:t>12-06-2014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DE282-4639-44C0-8654-AD75204BC8B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54305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A2705-FE06-4394-A44E-75CEEA61AA79}" type="datetimeFigureOut">
              <a:rPr lang="pt-PT" smtClean="0"/>
              <a:t>12-06-2014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DE282-4639-44C0-8654-AD75204BC8B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40123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A2705-FE06-4394-A44E-75CEEA61AA79}" type="datetimeFigureOut">
              <a:rPr lang="pt-PT" smtClean="0"/>
              <a:t>12-06-2014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DE282-4639-44C0-8654-AD75204BC8B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87218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A2705-FE06-4394-A44E-75CEEA61AA79}" type="datetimeFigureOut">
              <a:rPr lang="pt-PT" smtClean="0"/>
              <a:t>12-06-2014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DE282-4639-44C0-8654-AD75204BC8B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7054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A2705-FE06-4394-A44E-75CEEA61AA79}" type="datetimeFigureOut">
              <a:rPr lang="pt-PT" smtClean="0"/>
              <a:t>12-06-2014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DE282-4639-44C0-8654-AD75204BC8B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69371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A2705-FE06-4394-A44E-75CEEA61AA79}" type="datetimeFigureOut">
              <a:rPr lang="pt-PT" smtClean="0"/>
              <a:t>12-06-2014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DE282-4639-44C0-8654-AD75204BC8B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67857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DA2705-FE06-4394-A44E-75CEEA61AA79}" type="datetimeFigureOut">
              <a:rPr lang="pt-PT" smtClean="0"/>
              <a:t>12-06-2014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DE282-4639-44C0-8654-AD75204BC8B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32991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hyperlink" Target="mailto:n.almeida@aida.pt" TargetMode="Externa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74511" y="3140968"/>
            <a:ext cx="7772400" cy="1470025"/>
          </a:xfrm>
        </p:spPr>
        <p:txBody>
          <a:bodyPr>
            <a:normAutofit/>
          </a:bodyPr>
          <a:lstStyle/>
          <a:p>
            <a:r>
              <a:rPr lang="pt-PT" sz="5000" dirty="0" smtClean="0"/>
              <a:t>Passaportes Emprego 3i</a:t>
            </a:r>
            <a:endParaRPr lang="pt-PT" sz="5000" dirty="0"/>
          </a:p>
        </p:txBody>
      </p:sp>
      <p:pic>
        <p:nvPicPr>
          <p:cNvPr id="4" name="Imagem 3"/>
          <p:cNvPicPr preferRelativeResize="0"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963" y="6116910"/>
            <a:ext cx="4341495" cy="552450"/>
          </a:xfrm>
          <a:prstGeom prst="rect">
            <a:avLst/>
          </a:prstGeom>
          <a:noFill/>
        </p:spPr>
      </p:pic>
      <p:pic>
        <p:nvPicPr>
          <p:cNvPr id="1026" name="Picture 2" descr="cid:image002.png@01CF225A.91B542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389" y="1373164"/>
            <a:ext cx="3842644" cy="183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logo_AID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656" y="9279"/>
            <a:ext cx="2557428" cy="62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0420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963" y="6116910"/>
            <a:ext cx="4341495" cy="552450"/>
          </a:xfrm>
          <a:prstGeom prst="rect">
            <a:avLst/>
          </a:prstGeom>
          <a:noFill/>
        </p:spPr>
      </p:pic>
      <p:pic>
        <p:nvPicPr>
          <p:cNvPr id="5" name="Picture 4" descr="logo_AI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656" y="9279"/>
            <a:ext cx="2557428" cy="62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33335"/>
            <a:ext cx="1584175" cy="759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Marcador de Posição de Conteúdo 2"/>
          <p:cNvSpPr txBox="1">
            <a:spLocks/>
          </p:cNvSpPr>
          <p:nvPr/>
        </p:nvSpPr>
        <p:spPr>
          <a:xfrm>
            <a:off x="457200" y="105273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pt-PT" sz="3800" u="sng" dirty="0" smtClean="0"/>
              <a:t>AIDA – Associação Industrial do Distrito de Aveiro – </a:t>
            </a:r>
            <a:r>
              <a:rPr lang="pt-PT" sz="3800" b="1" u="sng" dirty="0" smtClean="0"/>
              <a:t>Entidade Promotora: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pt-PT" sz="2100" dirty="0" smtClean="0"/>
          </a:p>
          <a:p>
            <a:pPr marL="0" indent="0" algn="just">
              <a:buNone/>
            </a:pPr>
            <a:r>
              <a:rPr lang="pt-PT" sz="2200" dirty="0" smtClean="0"/>
              <a:t>Responsável pela </a:t>
            </a:r>
            <a:r>
              <a:rPr lang="pt-PT" sz="2200" b="1" dirty="0" smtClean="0"/>
              <a:t>coordenação</a:t>
            </a:r>
            <a:r>
              <a:rPr lang="pt-PT" sz="2200" dirty="0" smtClean="0"/>
              <a:t> e </a:t>
            </a:r>
            <a:r>
              <a:rPr lang="pt-PT" sz="2200" b="1" dirty="0" smtClean="0"/>
              <a:t>acompanhamento</a:t>
            </a:r>
            <a:r>
              <a:rPr lang="pt-PT" sz="2200" dirty="0" smtClean="0"/>
              <a:t> do projecto e pela </a:t>
            </a:r>
            <a:r>
              <a:rPr lang="pt-PT" sz="2200" b="1" dirty="0" smtClean="0"/>
              <a:t>articulação com as empresas</a:t>
            </a:r>
            <a:r>
              <a:rPr lang="pt-PT" sz="2200" dirty="0" smtClean="0"/>
              <a:t>, conforme a definição alínea b) do n.º 1 do artigo 6.º do Regulamento do SI Qualificação PME. A entidade promotora é ainda responsável pela </a:t>
            </a:r>
            <a:r>
              <a:rPr lang="pt-PT" sz="2200" b="1" dirty="0" smtClean="0"/>
              <a:t>articulação com a autoridade de gestão (Programa Operacional da Região Centro) e organismo intermédio </a:t>
            </a:r>
            <a:r>
              <a:rPr lang="pt-PT" sz="2200" dirty="0" smtClean="0"/>
              <a:t>(</a:t>
            </a:r>
            <a:r>
              <a:rPr lang="pt-PT" sz="2200" b="1" dirty="0"/>
              <a:t>IAPMEI, I.P</a:t>
            </a:r>
            <a:r>
              <a:rPr lang="pt-PT" sz="2200" b="1" dirty="0" smtClean="0"/>
              <a:t>.- </a:t>
            </a:r>
            <a:r>
              <a:rPr lang="pt-PT" sz="2200" b="1" dirty="0"/>
              <a:t>Agência para a Competitividade e </a:t>
            </a:r>
            <a:r>
              <a:rPr lang="pt-PT" sz="2200" b="1" dirty="0" smtClean="0"/>
              <a:t>Inovação</a:t>
            </a:r>
            <a:r>
              <a:rPr lang="pt-PT" sz="2200" dirty="0" smtClean="0"/>
              <a:t>), bem como pela selecção das empresas, submissão de pedidos de pagamento e pela transferência do incentivo para as empresas.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pt-PT" sz="2100" dirty="0" smtClean="0"/>
          </a:p>
        </p:txBody>
      </p:sp>
    </p:spTree>
    <p:extLst>
      <p:ext uri="{BB962C8B-B14F-4D97-AF65-F5344CB8AC3E}">
        <p14:creationId xmlns:p14="http://schemas.microsoft.com/office/powerpoint/2010/main" val="2892020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963" y="6116910"/>
            <a:ext cx="4341495" cy="552450"/>
          </a:xfrm>
          <a:prstGeom prst="rect">
            <a:avLst/>
          </a:prstGeom>
          <a:noFill/>
        </p:spPr>
      </p:pic>
      <p:pic>
        <p:nvPicPr>
          <p:cNvPr id="5" name="Picture 4" descr="logo_AI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656" y="9279"/>
            <a:ext cx="2557428" cy="62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33335"/>
            <a:ext cx="1584175" cy="759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683568" y="1628800"/>
            <a:ext cx="7702665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2000" kern="100" dirty="0" smtClean="0"/>
              <a:t>• </a:t>
            </a:r>
            <a:r>
              <a:rPr lang="pt-PT" sz="2100" kern="100" dirty="0" smtClean="0"/>
              <a:t>Complementar e desenvolver as competências dos jovens que procuram um primeiro ou um novo emprego, de forma a melhorar o seu perfil de empregabilidade e apoiar a transição entre o sistema de qualificações e o mercado de trabalho.</a:t>
            </a:r>
            <a:br>
              <a:rPr lang="pt-PT" sz="2100" kern="100" dirty="0" smtClean="0"/>
            </a:br>
            <a:r>
              <a:rPr lang="pt-PT" sz="2200" kern="100" dirty="0" smtClean="0"/>
              <a:t/>
            </a:r>
            <a:br>
              <a:rPr lang="pt-PT" sz="2200" kern="100" dirty="0" smtClean="0"/>
            </a:br>
            <a:r>
              <a:rPr lang="pt-PT" sz="2200" kern="100" dirty="0" smtClean="0"/>
              <a:t>• Promover o conhecimento sobre novas formações e competências junto dos empregadores e promover a criação de emprego em novas áreas.</a:t>
            </a:r>
            <a:br>
              <a:rPr lang="pt-PT" sz="2200" kern="100" dirty="0" smtClean="0"/>
            </a:br>
            <a:r>
              <a:rPr lang="pt-PT" sz="2200" kern="100" dirty="0" smtClean="0"/>
              <a:t/>
            </a:r>
            <a:br>
              <a:rPr lang="pt-PT" sz="2200" kern="100" dirty="0" smtClean="0"/>
            </a:br>
            <a:r>
              <a:rPr lang="pt-PT" sz="2200" kern="100" dirty="0" smtClean="0"/>
              <a:t>• Promover o desenvolvimento de recursos humanos nas respectivas áreas de abrangência.</a:t>
            </a:r>
            <a:r>
              <a:rPr lang="pt-PT" sz="2200" dirty="0" smtClean="0"/>
              <a:t/>
            </a:r>
            <a:br>
              <a:rPr lang="pt-PT" sz="2200" dirty="0" smtClean="0"/>
            </a:br>
            <a:r>
              <a:rPr lang="pt-PT" sz="2200" dirty="0" smtClean="0"/>
              <a:t/>
            </a:r>
            <a:br>
              <a:rPr lang="pt-PT" sz="2200" dirty="0" smtClean="0"/>
            </a:br>
            <a:endParaRPr lang="pt-PT" sz="2200" dirty="0"/>
          </a:p>
        </p:txBody>
      </p:sp>
      <p:sp>
        <p:nvSpPr>
          <p:cNvPr id="8" name="CaixaDeTexto 7"/>
          <p:cNvSpPr txBox="1"/>
          <p:nvPr/>
        </p:nvSpPr>
        <p:spPr>
          <a:xfrm>
            <a:off x="683568" y="544535"/>
            <a:ext cx="770709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PT" sz="2000" dirty="0" smtClean="0"/>
          </a:p>
          <a:p>
            <a:pPr algn="ctr"/>
            <a:r>
              <a:rPr lang="pt-PT" sz="3800" b="1" dirty="0" smtClean="0"/>
              <a:t>Objectivos Passaportes Emprego 3i:</a:t>
            </a:r>
            <a:r>
              <a:rPr lang="pt-PT" sz="4000" dirty="0" smtClean="0"/>
              <a:t/>
            </a:r>
            <a:br>
              <a:rPr lang="pt-PT" sz="4000" dirty="0" smtClean="0"/>
            </a:br>
            <a:endParaRPr lang="pt-PT" sz="4000" dirty="0"/>
          </a:p>
        </p:txBody>
      </p:sp>
    </p:spTree>
    <p:extLst>
      <p:ext uri="{BB962C8B-B14F-4D97-AF65-F5344CB8AC3E}">
        <p14:creationId xmlns:p14="http://schemas.microsoft.com/office/powerpoint/2010/main" val="2975683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963" y="6116910"/>
            <a:ext cx="4341495" cy="552450"/>
          </a:xfrm>
          <a:prstGeom prst="rect">
            <a:avLst/>
          </a:prstGeom>
          <a:noFill/>
        </p:spPr>
      </p:pic>
      <p:pic>
        <p:nvPicPr>
          <p:cNvPr id="5" name="Picture 4" descr="logo_AI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656" y="9279"/>
            <a:ext cx="2557428" cy="62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33335"/>
            <a:ext cx="1584175" cy="759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457200" y="557808"/>
            <a:ext cx="8229600" cy="1143000"/>
          </a:xfrm>
        </p:spPr>
        <p:txBody>
          <a:bodyPr>
            <a:normAutofit/>
          </a:bodyPr>
          <a:lstStyle/>
          <a:p>
            <a:r>
              <a:rPr lang="pt-PT" sz="3800" b="1" dirty="0" smtClean="0"/>
              <a:t>Estágio Profissional</a:t>
            </a:r>
            <a:endParaRPr lang="pt-PT" sz="3800" b="1" dirty="0"/>
          </a:p>
        </p:txBody>
      </p:sp>
      <p:sp>
        <p:nvSpPr>
          <p:cNvPr id="9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pt-PT" sz="2200" dirty="0" smtClean="0"/>
          </a:p>
          <a:p>
            <a:pPr marL="0" indent="0" algn="just">
              <a:buNone/>
            </a:pPr>
            <a:r>
              <a:rPr lang="pt-PT" sz="2200" dirty="0" smtClean="0"/>
              <a:t>(…) </a:t>
            </a:r>
            <a:r>
              <a:rPr lang="pt-PT" sz="2200" dirty="0"/>
              <a:t>entende-se </a:t>
            </a:r>
            <a:r>
              <a:rPr lang="pt-PT" sz="2200" dirty="0" smtClean="0"/>
              <a:t>por «estágio</a:t>
            </a:r>
            <a:r>
              <a:rPr lang="pt-PT" sz="2200" dirty="0"/>
              <a:t>», o desenvolvimento de </a:t>
            </a:r>
            <a:r>
              <a:rPr lang="pt-PT" sz="2200" dirty="0" smtClean="0"/>
              <a:t>experiência </a:t>
            </a:r>
            <a:r>
              <a:rPr lang="pt-PT" sz="2200" dirty="0"/>
              <a:t>prática em </a:t>
            </a:r>
            <a:r>
              <a:rPr lang="pt-PT" sz="2200" dirty="0" smtClean="0"/>
              <a:t>contexto laboral</a:t>
            </a:r>
            <a:r>
              <a:rPr lang="pt-PT" sz="2200" dirty="0"/>
              <a:t>, acompanhada de formação, a fim de promover </a:t>
            </a:r>
            <a:r>
              <a:rPr lang="pt-PT" sz="2200" dirty="0" smtClean="0"/>
              <a:t>a inserção </a:t>
            </a:r>
            <a:r>
              <a:rPr lang="pt-PT" sz="2200" dirty="0"/>
              <a:t>ou reconversão profissional de jovens </a:t>
            </a:r>
            <a:r>
              <a:rPr lang="pt-PT" sz="2200" dirty="0" smtClean="0"/>
              <a:t> desempregados</a:t>
            </a:r>
            <a:r>
              <a:rPr lang="pt-PT" sz="2200" dirty="0"/>
              <a:t>.</a:t>
            </a:r>
          </a:p>
          <a:p>
            <a:pPr marL="0" indent="0">
              <a:buNone/>
            </a:pPr>
            <a:r>
              <a:rPr lang="pt-PT" sz="2200" dirty="0"/>
              <a:t>4. O estágio traduz-se numa forma de transição para </a:t>
            </a:r>
            <a:r>
              <a:rPr lang="pt-PT" sz="2200" dirty="0" smtClean="0"/>
              <a:t>a vida </a:t>
            </a:r>
            <a:r>
              <a:rPr lang="pt-PT" sz="2200" dirty="0" err="1" smtClean="0"/>
              <a:t>ativa</a:t>
            </a:r>
            <a:r>
              <a:rPr lang="pt-PT" sz="2200" dirty="0" smtClean="0"/>
              <a:t> </a:t>
            </a:r>
            <a:r>
              <a:rPr lang="pt-PT" sz="2200" dirty="0"/>
              <a:t>e não deve consistir na ocupação de postos </a:t>
            </a:r>
            <a:r>
              <a:rPr lang="pt-PT" sz="2200" dirty="0" smtClean="0"/>
              <a:t>de Trabalho.(…)</a:t>
            </a:r>
          </a:p>
          <a:p>
            <a:pPr marL="0" indent="0">
              <a:buNone/>
            </a:pPr>
            <a:endParaRPr lang="pt-PT" dirty="0" smtClean="0"/>
          </a:p>
          <a:p>
            <a:pPr marL="0" indent="0">
              <a:buNone/>
            </a:pPr>
            <a:r>
              <a:rPr lang="pt-PT" sz="2100" b="1" dirty="0"/>
              <a:t>MINISTÉRIO DA ECONOMIA E DO </a:t>
            </a:r>
            <a:r>
              <a:rPr lang="pt-PT" sz="2100" b="1" dirty="0" smtClean="0"/>
              <a:t>EMPREGO, Portaria </a:t>
            </a:r>
            <a:r>
              <a:rPr lang="pt-PT" sz="2100" b="1" dirty="0"/>
              <a:t>n.º </a:t>
            </a:r>
            <a:r>
              <a:rPr lang="pt-PT" sz="2100" b="1" dirty="0" smtClean="0"/>
              <a:t>156/2013, de </a:t>
            </a:r>
            <a:r>
              <a:rPr lang="pt-PT" sz="2100" b="1" dirty="0"/>
              <a:t>18 de </a:t>
            </a:r>
            <a:r>
              <a:rPr lang="pt-PT" sz="2100" b="1" dirty="0" err="1" smtClean="0"/>
              <a:t>abril</a:t>
            </a:r>
            <a:r>
              <a:rPr lang="pt-PT" sz="2100" b="1" dirty="0" smtClean="0"/>
              <a:t>,  Artigo 1º,nº 3 e nº4, página 2270.</a:t>
            </a:r>
            <a:endParaRPr lang="pt-PT" sz="2100" b="1" dirty="0"/>
          </a:p>
        </p:txBody>
      </p:sp>
    </p:spTree>
    <p:extLst>
      <p:ext uri="{BB962C8B-B14F-4D97-AF65-F5344CB8AC3E}">
        <p14:creationId xmlns:p14="http://schemas.microsoft.com/office/powerpoint/2010/main" val="343233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963" y="6116910"/>
            <a:ext cx="4341495" cy="552450"/>
          </a:xfrm>
          <a:prstGeom prst="rect">
            <a:avLst/>
          </a:prstGeom>
          <a:noFill/>
        </p:spPr>
      </p:pic>
      <p:pic>
        <p:nvPicPr>
          <p:cNvPr id="5" name="Picture 4" descr="logo_AI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656" y="9279"/>
            <a:ext cx="2557428" cy="62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33335"/>
            <a:ext cx="1584175" cy="759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PT" dirty="0" smtClean="0"/>
              <a:t/>
            </a:r>
            <a:br>
              <a:rPr lang="pt-PT" dirty="0" smtClean="0"/>
            </a:br>
            <a:r>
              <a:rPr lang="pt-PT" dirty="0"/>
              <a:t/>
            </a:r>
            <a:br>
              <a:rPr lang="pt-PT" dirty="0"/>
            </a:br>
            <a:r>
              <a:rPr lang="pt-PT" sz="4200" b="1" dirty="0" smtClean="0"/>
              <a:t>Funções do Orientador de Estágio</a:t>
            </a:r>
            <a:br>
              <a:rPr lang="pt-PT" sz="4200" b="1" dirty="0" smtClean="0"/>
            </a:br>
            <a:endParaRPr lang="pt-PT" sz="4200" b="1" dirty="0"/>
          </a:p>
        </p:txBody>
      </p:sp>
      <p:sp>
        <p:nvSpPr>
          <p:cNvPr id="8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endParaRPr lang="pt-PT" sz="2100" dirty="0" smtClean="0"/>
          </a:p>
          <a:p>
            <a:pPr marL="0" indent="0">
              <a:buNone/>
            </a:pPr>
            <a:r>
              <a:rPr lang="pt-PT" sz="2200" dirty="0" smtClean="0"/>
              <a:t>O </a:t>
            </a:r>
            <a:r>
              <a:rPr lang="pt-PT" sz="2200" dirty="0"/>
              <a:t>orientador, que não deve acompanhar mais de três estagiários, tem a seu cargo</a:t>
            </a:r>
            <a:r>
              <a:rPr lang="pt-PT" sz="2200" dirty="0" smtClean="0"/>
              <a:t>:</a:t>
            </a:r>
          </a:p>
          <a:p>
            <a:pPr marL="0" indent="0">
              <a:buNone/>
            </a:pPr>
            <a:endParaRPr lang="pt-PT" sz="2200" dirty="0"/>
          </a:p>
          <a:p>
            <a:pPr marL="631825" indent="-90488"/>
            <a:r>
              <a:rPr lang="pt-PT" sz="2200" dirty="0" smtClean="0"/>
              <a:t>O </a:t>
            </a:r>
            <a:r>
              <a:rPr lang="pt-PT" sz="2200" dirty="0"/>
              <a:t>acompanhamento da formação em contexto de trabalho (quando aplicável);</a:t>
            </a:r>
          </a:p>
          <a:p>
            <a:pPr marL="631825" indent="-90488"/>
            <a:r>
              <a:rPr lang="pt-PT" sz="2200" dirty="0" smtClean="0"/>
              <a:t>Proceder </a:t>
            </a:r>
            <a:r>
              <a:rPr lang="pt-PT" sz="2200" dirty="0"/>
              <a:t>ao acompanhamento técnico e pedagógico supervisionando o </a:t>
            </a:r>
            <a:r>
              <a:rPr lang="pt-PT" sz="2200" dirty="0" smtClean="0"/>
              <a:t>seu progresso </a:t>
            </a:r>
            <a:r>
              <a:rPr lang="pt-PT" sz="2200" dirty="0"/>
              <a:t>face aos </a:t>
            </a:r>
            <a:r>
              <a:rPr lang="pt-PT" sz="2200" dirty="0" smtClean="0"/>
              <a:t>objectivos </a:t>
            </a:r>
            <a:r>
              <a:rPr lang="pt-PT" sz="2200" dirty="0"/>
              <a:t>indicados no plano individual de estágio;</a:t>
            </a:r>
          </a:p>
          <a:p>
            <a:pPr marL="541338" indent="0"/>
            <a:r>
              <a:rPr lang="pt-PT" sz="2200" dirty="0" smtClean="0"/>
              <a:t>Avaliar </a:t>
            </a:r>
            <a:r>
              <a:rPr lang="pt-PT" sz="2200" dirty="0"/>
              <a:t>os resultados obtidos pelo estagiário no final do estágio.</a:t>
            </a:r>
          </a:p>
        </p:txBody>
      </p:sp>
    </p:spTree>
    <p:extLst>
      <p:ext uri="{BB962C8B-B14F-4D97-AF65-F5344CB8AC3E}">
        <p14:creationId xmlns:p14="http://schemas.microsoft.com/office/powerpoint/2010/main" val="1424853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963" y="6116910"/>
            <a:ext cx="4341495" cy="552450"/>
          </a:xfrm>
          <a:prstGeom prst="rect">
            <a:avLst/>
          </a:prstGeom>
          <a:noFill/>
        </p:spPr>
      </p:pic>
      <p:pic>
        <p:nvPicPr>
          <p:cNvPr id="5" name="Picture 4" descr="logo_AI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656" y="9279"/>
            <a:ext cx="2557428" cy="62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33335"/>
            <a:ext cx="1584175" cy="759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pt-PT" sz="3500" dirty="0" smtClean="0"/>
          </a:p>
          <a:p>
            <a:pPr marL="0" indent="0" algn="just">
              <a:buNone/>
            </a:pPr>
            <a:r>
              <a:rPr lang="pt-PT" sz="2600" dirty="0" smtClean="0"/>
              <a:t>A empresa </a:t>
            </a:r>
            <a:r>
              <a:rPr lang="pt-PT" sz="2600" dirty="0"/>
              <a:t>beneficiária deve proporcionar formação profissional ao destinatário, </a:t>
            </a:r>
            <a:r>
              <a:rPr lang="pt-PT" sz="2600" dirty="0" smtClean="0"/>
              <a:t>em competências </a:t>
            </a:r>
            <a:r>
              <a:rPr lang="pt-PT" sz="2600" dirty="0"/>
              <a:t>transversais, em empreendedorismo ou em área de formação </a:t>
            </a:r>
            <a:r>
              <a:rPr lang="pt-PT" sz="2600" dirty="0" smtClean="0"/>
              <a:t>necessária para </a:t>
            </a:r>
            <a:r>
              <a:rPr lang="pt-PT" sz="2600" dirty="0"/>
              <a:t>o desempenho do estágio no âmbito dos Passaporte Emprego Industrialização </a:t>
            </a:r>
            <a:r>
              <a:rPr lang="pt-PT" sz="2600" dirty="0" smtClean="0"/>
              <a:t>ou Passaporte </a:t>
            </a:r>
            <a:r>
              <a:rPr lang="pt-PT" sz="2600" dirty="0"/>
              <a:t>Emprego Internacionalização</a:t>
            </a:r>
            <a:r>
              <a:rPr lang="pt-PT" sz="2600" dirty="0" smtClean="0"/>
              <a:t>.</a:t>
            </a:r>
          </a:p>
          <a:p>
            <a:pPr marL="0" indent="0" algn="just">
              <a:buNone/>
            </a:pPr>
            <a:endParaRPr lang="pt-PT" sz="2600" dirty="0"/>
          </a:p>
          <a:p>
            <a:pPr marL="0" indent="0" algn="just">
              <a:buNone/>
            </a:pPr>
            <a:r>
              <a:rPr lang="pt-PT" sz="2600" dirty="0"/>
              <a:t>Esta formação deverá ocorrer preferencialmente durante o horário normal </a:t>
            </a:r>
            <a:r>
              <a:rPr lang="pt-PT" sz="2600" dirty="0" smtClean="0"/>
              <a:t>de trabalho</a:t>
            </a:r>
            <a:r>
              <a:rPr lang="pt-PT" sz="2600" dirty="0"/>
              <a:t>, podendo ocorrer fora desse horário se houver uma redução equivalente </a:t>
            </a:r>
            <a:r>
              <a:rPr lang="pt-PT" sz="2600" dirty="0" smtClean="0"/>
              <a:t>no horário </a:t>
            </a:r>
            <a:r>
              <a:rPr lang="pt-PT" sz="2600" dirty="0"/>
              <a:t>de trabalho</a:t>
            </a:r>
            <a:r>
              <a:rPr lang="pt-PT" sz="2600" dirty="0" smtClean="0"/>
              <a:t>.</a:t>
            </a:r>
          </a:p>
          <a:p>
            <a:pPr marL="0" indent="0" algn="just">
              <a:buNone/>
            </a:pPr>
            <a:endParaRPr lang="pt-PT" sz="3500" dirty="0"/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457200" y="773832"/>
            <a:ext cx="8229600" cy="1143000"/>
          </a:xfrm>
        </p:spPr>
        <p:txBody>
          <a:bodyPr>
            <a:normAutofit/>
          </a:bodyPr>
          <a:lstStyle/>
          <a:p>
            <a:r>
              <a:rPr lang="pt-PT" sz="3800" b="1" dirty="0" smtClean="0"/>
              <a:t>Formação Profissional</a:t>
            </a:r>
            <a:endParaRPr lang="pt-PT" sz="3800" b="1" dirty="0"/>
          </a:p>
        </p:txBody>
      </p:sp>
    </p:spTree>
    <p:extLst>
      <p:ext uri="{BB962C8B-B14F-4D97-AF65-F5344CB8AC3E}">
        <p14:creationId xmlns:p14="http://schemas.microsoft.com/office/powerpoint/2010/main" val="667225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963" y="6116910"/>
            <a:ext cx="4341495" cy="552450"/>
          </a:xfrm>
          <a:prstGeom prst="rect">
            <a:avLst/>
          </a:prstGeom>
          <a:noFill/>
        </p:spPr>
      </p:pic>
      <p:pic>
        <p:nvPicPr>
          <p:cNvPr id="5" name="Picture 4" descr="logo_AI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656" y="9279"/>
            <a:ext cx="2557428" cy="62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33335"/>
            <a:ext cx="1584175" cy="759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pt-PT" sz="4100" b="1" dirty="0" smtClean="0">
                <a:latin typeface="+mj-lt"/>
              </a:rPr>
              <a:t>A formação profissional pode consistir num de dois formatos:</a:t>
            </a:r>
          </a:p>
          <a:p>
            <a:pPr algn="just"/>
            <a:endParaRPr lang="pt-PT" dirty="0" smtClean="0"/>
          </a:p>
          <a:p>
            <a:pPr marL="0" indent="0" algn="just">
              <a:buNone/>
            </a:pPr>
            <a:r>
              <a:rPr lang="pt-PT" dirty="0" smtClean="0"/>
              <a:t>• Formação com um mínimo de 50 horas, dada por uma entidade formadora certificada, </a:t>
            </a:r>
            <a:r>
              <a:rPr lang="pt-PT" smtClean="0"/>
              <a:t>devendo </a:t>
            </a:r>
            <a:r>
              <a:rPr lang="pt-PT" smtClean="0"/>
              <a:t>estar </a:t>
            </a:r>
            <a:r>
              <a:rPr lang="pt-PT" dirty="0" smtClean="0"/>
              <a:t>prevista no Catálogo Nacional de Qualificações.</a:t>
            </a:r>
          </a:p>
          <a:p>
            <a:pPr marL="0" indent="0" algn="ctr">
              <a:buNone/>
            </a:pPr>
            <a:r>
              <a:rPr lang="pt-PT" b="1" dirty="0" smtClean="0"/>
              <a:t>ou</a:t>
            </a:r>
          </a:p>
          <a:p>
            <a:pPr marL="0" indent="0" algn="just">
              <a:buNone/>
            </a:pPr>
            <a:r>
              <a:rPr lang="pt-PT" dirty="0" smtClean="0"/>
              <a:t>• Formação em contexto de trabalho, pelo período de duração do estágio (ou seja, consiste no próprio estágio).</a:t>
            </a:r>
          </a:p>
          <a:p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624625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963" y="6116910"/>
            <a:ext cx="4341495" cy="552450"/>
          </a:xfrm>
          <a:prstGeom prst="rect">
            <a:avLst/>
          </a:prstGeom>
          <a:noFill/>
        </p:spPr>
      </p:pic>
      <p:pic>
        <p:nvPicPr>
          <p:cNvPr id="5" name="Picture 4" descr="logo_AI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656" y="9279"/>
            <a:ext cx="2557428" cy="62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33335"/>
            <a:ext cx="1584175" cy="759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457200" y="372910"/>
            <a:ext cx="8229600" cy="1143000"/>
          </a:xfrm>
        </p:spPr>
        <p:txBody>
          <a:bodyPr>
            <a:normAutofit/>
          </a:bodyPr>
          <a:lstStyle/>
          <a:p>
            <a:r>
              <a:rPr lang="pt-PT" sz="3800" b="1" dirty="0"/>
              <a:t>Interrupção do estágio</a:t>
            </a:r>
            <a:endParaRPr lang="pt-PT" sz="3800" dirty="0"/>
          </a:p>
        </p:txBody>
      </p:sp>
      <p:sp>
        <p:nvSpPr>
          <p:cNvPr id="8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495325"/>
            <a:ext cx="8229600" cy="45259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pt-PT" sz="2200" b="1" dirty="0" smtClean="0"/>
              <a:t>Motivos de suspensão </a:t>
            </a:r>
            <a:r>
              <a:rPr lang="pt-PT" sz="2200" b="1" dirty="0"/>
              <a:t>do estágio </a:t>
            </a:r>
            <a:r>
              <a:rPr lang="pt-PT" sz="2200" b="1" dirty="0" smtClean="0"/>
              <a:t>:</a:t>
            </a:r>
          </a:p>
          <a:p>
            <a:pPr marL="0" indent="0">
              <a:buNone/>
            </a:pPr>
            <a:r>
              <a:rPr lang="pt-PT" sz="2200" dirty="0" smtClean="0"/>
              <a:t>Encerramento </a:t>
            </a:r>
            <a:r>
              <a:rPr lang="pt-PT" sz="2200" dirty="0"/>
              <a:t>temporário do estabelecimento, por um período não superior a um </a:t>
            </a:r>
            <a:r>
              <a:rPr lang="pt-PT" sz="2200" dirty="0" smtClean="0"/>
              <a:t>mês por </a:t>
            </a:r>
            <a:r>
              <a:rPr lang="pt-PT" sz="2200" dirty="0"/>
              <a:t>motivo de doença, </a:t>
            </a:r>
            <a:r>
              <a:rPr lang="pt-PT" sz="2200" dirty="0" smtClean="0"/>
              <a:t>maternidade/paternidade </a:t>
            </a:r>
            <a:r>
              <a:rPr lang="pt-PT" sz="2200" dirty="0"/>
              <a:t>do estagiário.</a:t>
            </a:r>
          </a:p>
          <a:p>
            <a:pPr marL="0" indent="0">
              <a:spcBef>
                <a:spcPts val="0"/>
              </a:spcBef>
              <a:buNone/>
            </a:pPr>
            <a:endParaRPr lang="pt-PT" sz="2200" dirty="0" smtClean="0"/>
          </a:p>
          <a:p>
            <a:pPr marL="0" indent="0">
              <a:buNone/>
            </a:pPr>
            <a:r>
              <a:rPr lang="pt-PT" sz="2200" dirty="0" smtClean="0"/>
              <a:t>As </a:t>
            </a:r>
            <a:r>
              <a:rPr lang="pt-PT" sz="2200" dirty="0"/>
              <a:t>razões que conduzam à suspensão do estágio, devem ser comunicadas à </a:t>
            </a:r>
            <a:r>
              <a:rPr lang="pt-PT" sz="2200" b="1" dirty="0" smtClean="0"/>
              <a:t>entidade promotora </a:t>
            </a:r>
            <a:r>
              <a:rPr lang="pt-PT" sz="2200" dirty="0"/>
              <a:t>por escrito, bem como os fundamentos e a duração, sendo a decisão </a:t>
            </a:r>
            <a:r>
              <a:rPr lang="pt-PT" sz="2200" dirty="0" smtClean="0"/>
              <a:t>sobre o </a:t>
            </a:r>
            <a:r>
              <a:rPr lang="pt-PT" sz="2200" dirty="0"/>
              <a:t>pedido tomada até 5 dias úteis após o pedido</a:t>
            </a:r>
            <a:r>
              <a:rPr lang="pt-PT" sz="2200" dirty="0" smtClean="0"/>
              <a:t>. </a:t>
            </a:r>
          </a:p>
          <a:p>
            <a:pPr marL="0" indent="0">
              <a:spcBef>
                <a:spcPts val="0"/>
              </a:spcBef>
              <a:buNone/>
            </a:pPr>
            <a:endParaRPr lang="pt-PT" sz="2200" dirty="0"/>
          </a:p>
          <a:p>
            <a:pPr marL="0" indent="0">
              <a:buNone/>
            </a:pPr>
            <a:r>
              <a:rPr lang="pt-PT" sz="2200" dirty="0"/>
              <a:t>A autorização do pedido de suspensão depende do cumprimento integral do plano </a:t>
            </a:r>
            <a:r>
              <a:rPr lang="pt-PT" sz="2200" dirty="0" smtClean="0"/>
              <a:t>de estágio</a:t>
            </a:r>
            <a:r>
              <a:rPr lang="pt-PT" sz="2200" dirty="0"/>
              <a:t>.</a:t>
            </a:r>
          </a:p>
          <a:p>
            <a:pPr marL="0" indent="0">
              <a:buNone/>
            </a:pPr>
            <a:endParaRPr lang="pt-PT" sz="2200" b="1" dirty="0" smtClean="0"/>
          </a:p>
        </p:txBody>
      </p:sp>
    </p:spTree>
    <p:extLst>
      <p:ext uri="{BB962C8B-B14F-4D97-AF65-F5344CB8AC3E}">
        <p14:creationId xmlns:p14="http://schemas.microsoft.com/office/powerpoint/2010/main" val="24092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609600" y="70182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3800" b="1" dirty="0" smtClean="0"/>
              <a:t>Interrupção do estágio</a:t>
            </a:r>
            <a:endParaRPr lang="pt-PT" sz="3800" dirty="0"/>
          </a:p>
        </p:txBody>
      </p:sp>
      <p:sp>
        <p:nvSpPr>
          <p:cNvPr id="5" name="Marcador de Posição de Conteúdo 6"/>
          <p:cNvSpPr txBox="1">
            <a:spLocks/>
          </p:cNvSpPr>
          <p:nvPr/>
        </p:nvSpPr>
        <p:spPr>
          <a:xfrm>
            <a:off x="609600" y="1783357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endParaRPr lang="pt-PT" sz="2200" dirty="0" smtClean="0"/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pt-PT" sz="2200" dirty="0" smtClean="0"/>
              <a:t>Durante a suspensão do estágio não há lugar ao pagamento da bolsa de estágio, nem o pagamento de alimentação.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pt-PT" sz="2200" dirty="0" smtClean="0"/>
          </a:p>
          <a:p>
            <a:pPr marL="0" indent="0" algn="just">
              <a:buFont typeface="Arial" panose="020B0604020202020204" pitchFamily="34" charset="0"/>
              <a:buNone/>
            </a:pPr>
            <a:endParaRPr lang="pt-PT" sz="2200" dirty="0" smtClean="0"/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pt-PT" sz="2200" dirty="0" smtClean="0"/>
              <a:t>O </a:t>
            </a:r>
            <a:r>
              <a:rPr lang="pt-PT" sz="2200" b="1" dirty="0" smtClean="0"/>
              <a:t>estagiário </a:t>
            </a:r>
            <a:r>
              <a:rPr lang="pt-PT" sz="2200" dirty="0" smtClean="0"/>
              <a:t>deve apresentar-se na </a:t>
            </a:r>
            <a:r>
              <a:rPr lang="pt-PT" sz="2200" b="1" dirty="0" smtClean="0"/>
              <a:t>empresa beneficiária </a:t>
            </a:r>
            <a:r>
              <a:rPr lang="pt-PT" sz="2200" dirty="0" smtClean="0"/>
              <a:t>no dia seguinte ao final do período de suspensão, devendo esta informar a </a:t>
            </a:r>
            <a:r>
              <a:rPr lang="pt-PT" sz="2200" b="1" dirty="0" smtClean="0"/>
              <a:t>entidade promotora</a:t>
            </a:r>
            <a:r>
              <a:rPr lang="pt-PT" sz="2200" dirty="0" smtClean="0"/>
              <a:t>.</a:t>
            </a:r>
            <a:endParaRPr lang="pt-PT" sz="2200" dirty="0"/>
          </a:p>
        </p:txBody>
      </p:sp>
      <p:pic>
        <p:nvPicPr>
          <p:cNvPr id="6" name="Imagem 5"/>
          <p:cNvPicPr preferRelativeResize="0"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963" y="6116910"/>
            <a:ext cx="4341495" cy="552450"/>
          </a:xfrm>
          <a:prstGeom prst="rect">
            <a:avLst/>
          </a:prstGeom>
          <a:noFill/>
        </p:spPr>
      </p:pic>
      <p:pic>
        <p:nvPicPr>
          <p:cNvPr id="7" name="Picture 4" descr="logo_AI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656" y="9279"/>
            <a:ext cx="2557428" cy="62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33335"/>
            <a:ext cx="1584175" cy="759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4577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963" y="6116910"/>
            <a:ext cx="4341495" cy="552450"/>
          </a:xfrm>
          <a:prstGeom prst="rect">
            <a:avLst/>
          </a:prstGeom>
          <a:noFill/>
        </p:spPr>
      </p:pic>
      <p:pic>
        <p:nvPicPr>
          <p:cNvPr id="5" name="Picture 4" descr="logo_AI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656" y="9279"/>
            <a:ext cx="2557428" cy="62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33335"/>
            <a:ext cx="1584175" cy="759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457200" y="629816"/>
            <a:ext cx="8229600" cy="1143000"/>
          </a:xfrm>
        </p:spPr>
        <p:txBody>
          <a:bodyPr>
            <a:normAutofit/>
          </a:bodyPr>
          <a:lstStyle/>
          <a:p>
            <a:r>
              <a:rPr lang="pt-PT" sz="3800" b="1" dirty="0" smtClean="0"/>
              <a:t>Cessação do Estágio</a:t>
            </a:r>
            <a:endParaRPr lang="pt-PT" sz="3800" b="1" dirty="0"/>
          </a:p>
        </p:txBody>
      </p:sp>
      <p:sp>
        <p:nvSpPr>
          <p:cNvPr id="8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711349"/>
            <a:ext cx="8229600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pt-PT" sz="2400" dirty="0"/>
              <a:t>O estágio pode cessar por acordo ou denúncia de ambas as partes (</a:t>
            </a:r>
            <a:r>
              <a:rPr lang="pt-PT" sz="2400" dirty="0" smtClean="0"/>
              <a:t>mediante documento </a:t>
            </a:r>
            <a:r>
              <a:rPr lang="pt-PT" sz="2400" dirty="0"/>
              <a:t>assinado por ambas as partes ou no caso de denúncia através de </a:t>
            </a:r>
            <a:r>
              <a:rPr lang="pt-PT" sz="2400" dirty="0" smtClean="0"/>
              <a:t>Carta registada</a:t>
            </a:r>
            <a:r>
              <a:rPr lang="pt-PT" sz="2400" dirty="0"/>
              <a:t>), por caducidade por ter decorrido o prazo normal, por faltas </a:t>
            </a:r>
            <a:r>
              <a:rPr lang="pt-PT" sz="2400" dirty="0" smtClean="0"/>
              <a:t>injustificadas (</a:t>
            </a:r>
            <a:r>
              <a:rPr lang="pt-PT" sz="2400" dirty="0"/>
              <a:t>até 5 dias) ou faltas justificadas (até 15 dias) ou por ter decorrido o prazo de </a:t>
            </a:r>
            <a:r>
              <a:rPr lang="pt-PT" sz="2400" dirty="0" smtClean="0"/>
              <a:t>18 meses </a:t>
            </a:r>
            <a:r>
              <a:rPr lang="pt-PT" sz="2400" dirty="0"/>
              <a:t>(incluído períodos de suspensão</a:t>
            </a:r>
            <a:r>
              <a:rPr lang="pt-PT" sz="2400" dirty="0" smtClean="0"/>
              <a:t>). </a:t>
            </a:r>
          </a:p>
          <a:p>
            <a:pPr marL="0" indent="0" algn="just">
              <a:buNone/>
            </a:pPr>
            <a:endParaRPr lang="pt-PT" sz="2400" dirty="0" smtClean="0"/>
          </a:p>
          <a:p>
            <a:pPr marL="0" indent="0" algn="just">
              <a:buNone/>
            </a:pPr>
            <a:r>
              <a:rPr lang="pt-PT" sz="2400" dirty="0" smtClean="0"/>
              <a:t>A </a:t>
            </a:r>
            <a:r>
              <a:rPr lang="pt-PT" sz="2400" dirty="0"/>
              <a:t>cessação do contrato de estágio deve ser notificada à entidade promotora, a </a:t>
            </a:r>
            <a:r>
              <a:rPr lang="pt-PT" sz="2400" dirty="0" smtClean="0"/>
              <a:t>qual integrará </a:t>
            </a:r>
            <a:r>
              <a:rPr lang="pt-PT" sz="2400" dirty="0"/>
              <a:t>essa informação no dossier do </a:t>
            </a:r>
            <a:r>
              <a:rPr lang="pt-PT" sz="2400" dirty="0" smtClean="0"/>
              <a:t>projecto.</a:t>
            </a:r>
            <a:endParaRPr lang="pt-PT" sz="2200" b="1" dirty="0" smtClean="0"/>
          </a:p>
        </p:txBody>
      </p:sp>
    </p:spTree>
    <p:extLst>
      <p:ext uri="{BB962C8B-B14F-4D97-AF65-F5344CB8AC3E}">
        <p14:creationId xmlns:p14="http://schemas.microsoft.com/office/powerpoint/2010/main" val="1714976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963" y="6116910"/>
            <a:ext cx="4341495" cy="552450"/>
          </a:xfrm>
          <a:prstGeom prst="rect">
            <a:avLst/>
          </a:prstGeom>
          <a:noFill/>
        </p:spPr>
      </p:pic>
      <p:pic>
        <p:nvPicPr>
          <p:cNvPr id="5" name="Picture 4" descr="logo_AI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656" y="9279"/>
            <a:ext cx="2557428" cy="62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33335"/>
            <a:ext cx="1584175" cy="759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445911" y="764704"/>
            <a:ext cx="8229600" cy="1143000"/>
          </a:xfrm>
        </p:spPr>
        <p:txBody>
          <a:bodyPr>
            <a:noAutofit/>
          </a:bodyPr>
          <a:lstStyle/>
          <a:p>
            <a:r>
              <a:rPr lang="pt-PT" sz="3700" b="1" dirty="0"/>
              <a:t>Despesas elegíveis e incentivo </a:t>
            </a:r>
            <a:r>
              <a:rPr lang="pt-PT" sz="3700" b="1" dirty="0" smtClean="0"/>
              <a:t> - </a:t>
            </a:r>
            <a:r>
              <a:rPr lang="pt-PT" sz="3700" b="1" dirty="0"/>
              <a:t>Passaportes Emprego 3i</a:t>
            </a:r>
            <a:endParaRPr lang="pt-PT" sz="3700" dirty="0"/>
          </a:p>
        </p:txBody>
      </p:sp>
      <p:sp>
        <p:nvSpPr>
          <p:cNvPr id="8" name="Marcador de Posição de Conteúdo 2"/>
          <p:cNvSpPr>
            <a:spLocks noGrp="1"/>
          </p:cNvSpPr>
          <p:nvPr>
            <p:ph idx="1"/>
          </p:nvPr>
        </p:nvSpPr>
        <p:spPr>
          <a:xfrm>
            <a:off x="445911" y="1988840"/>
            <a:ext cx="8229600" cy="4403320"/>
          </a:xfrm>
        </p:spPr>
        <p:txBody>
          <a:bodyPr>
            <a:noAutofit/>
          </a:bodyPr>
          <a:lstStyle/>
          <a:p>
            <a:r>
              <a:rPr lang="pt-PT" sz="2000" b="1" dirty="0" smtClean="0"/>
              <a:t>Bolsa de Estágio – </a:t>
            </a:r>
            <a:r>
              <a:rPr lang="pt-PT" sz="2000" dirty="0" smtClean="0"/>
              <a:t>comparticipada a 100%</a:t>
            </a:r>
          </a:p>
          <a:p>
            <a:pPr marL="0" indent="0">
              <a:buNone/>
            </a:pPr>
            <a:r>
              <a:rPr lang="pt-PT" sz="2000" b="1" i="1" dirty="0" smtClean="0"/>
              <a:t>Nota</a:t>
            </a:r>
            <a:r>
              <a:rPr lang="pt-PT" sz="2000" b="1" i="1" dirty="0"/>
              <a:t>: </a:t>
            </a:r>
            <a:r>
              <a:rPr lang="pt-PT" sz="2000" i="1" dirty="0"/>
              <a:t>A empresa beneficiária deve pagar um </a:t>
            </a:r>
            <a:r>
              <a:rPr lang="pt-PT" sz="2000" b="1" i="1" dirty="0"/>
              <a:t>salário base superior </a:t>
            </a:r>
            <a:r>
              <a:rPr lang="pt-PT" sz="2000" i="1" dirty="0"/>
              <a:t>ou </a:t>
            </a:r>
            <a:r>
              <a:rPr lang="pt-PT" sz="2000" b="1" i="1" dirty="0"/>
              <a:t>igual </a:t>
            </a:r>
            <a:r>
              <a:rPr lang="pt-PT" sz="2000" i="1" dirty="0"/>
              <a:t>à </a:t>
            </a:r>
            <a:r>
              <a:rPr lang="pt-PT" sz="2000" b="1" i="1" dirty="0" smtClean="0"/>
              <a:t>bolsa de estágio</a:t>
            </a:r>
            <a:r>
              <a:rPr lang="pt-PT" sz="2000" i="1" dirty="0" smtClean="0"/>
              <a:t>.</a:t>
            </a:r>
          </a:p>
          <a:p>
            <a:pPr marL="0" indent="0">
              <a:spcBef>
                <a:spcPts val="0"/>
              </a:spcBef>
              <a:buNone/>
            </a:pPr>
            <a:endParaRPr lang="pt-PT" sz="2000" i="1" dirty="0"/>
          </a:p>
          <a:p>
            <a:r>
              <a:rPr lang="pt-PT" sz="2000" b="1" dirty="0"/>
              <a:t>Prémio à </a:t>
            </a:r>
            <a:r>
              <a:rPr lang="pt-PT" sz="2000" b="1" dirty="0" smtClean="0"/>
              <a:t>Integração – apenas terão prémio as empresas que:</a:t>
            </a:r>
          </a:p>
          <a:p>
            <a:pPr marL="0" indent="0">
              <a:buNone/>
            </a:pPr>
            <a:r>
              <a:rPr lang="pt-PT" sz="2000" dirty="0" smtClean="0"/>
              <a:t>- Celebrem contrato sem termo com os estagiários</a:t>
            </a:r>
            <a:r>
              <a:rPr lang="pt-PT" sz="2000" dirty="0"/>
              <a:t>, no máximo até 30 dias após a conclusão do </a:t>
            </a:r>
            <a:r>
              <a:rPr lang="pt-PT" sz="2000" dirty="0" smtClean="0"/>
              <a:t>estágio;</a:t>
            </a:r>
          </a:p>
          <a:p>
            <a:pPr marL="0" indent="0">
              <a:buNone/>
            </a:pPr>
            <a:r>
              <a:rPr lang="pt-PT" sz="2000" dirty="0" smtClean="0"/>
              <a:t>- Se verifique </a:t>
            </a:r>
            <a:r>
              <a:rPr lang="pt-PT" sz="2000" dirty="0"/>
              <a:t>a criação líquida de emprego na empresa (ou seja à data </a:t>
            </a:r>
            <a:r>
              <a:rPr lang="pt-PT" sz="2000" dirty="0" smtClean="0"/>
              <a:t>da celebração </a:t>
            </a:r>
            <a:r>
              <a:rPr lang="pt-PT" sz="2000" dirty="0"/>
              <a:t>do contrato, haja um número total de trabalhadores igual ou superior </a:t>
            </a:r>
            <a:r>
              <a:rPr lang="pt-PT" sz="2000" dirty="0" smtClean="0"/>
              <a:t>à média </a:t>
            </a:r>
            <a:r>
              <a:rPr lang="pt-PT" sz="2000" dirty="0"/>
              <a:t>dos trabalhadores registados nos quatro, seis ou doze meses que precedem </a:t>
            </a:r>
            <a:r>
              <a:rPr lang="pt-PT" sz="2000" dirty="0" smtClean="0"/>
              <a:t>a data </a:t>
            </a:r>
            <a:r>
              <a:rPr lang="pt-PT" sz="2000" dirty="0"/>
              <a:t>da apresentação da candidatura), a empresa terá direito a um prémio </a:t>
            </a:r>
            <a:r>
              <a:rPr lang="pt-PT" sz="2000" dirty="0" smtClean="0"/>
              <a:t>de integração</a:t>
            </a:r>
            <a:r>
              <a:rPr lang="pt-PT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50074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963" y="6116910"/>
            <a:ext cx="4341495" cy="552450"/>
          </a:xfrm>
          <a:prstGeom prst="rect">
            <a:avLst/>
          </a:prstGeom>
          <a:noFill/>
        </p:spPr>
      </p:pic>
      <p:pic>
        <p:nvPicPr>
          <p:cNvPr id="5" name="Picture 4" descr="logo_AI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656" y="9279"/>
            <a:ext cx="2557428" cy="62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33335"/>
            <a:ext cx="1584175" cy="759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3924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PT" sz="2200" dirty="0"/>
              <a:t>A restituição do </a:t>
            </a:r>
            <a:r>
              <a:rPr lang="pt-PT" sz="2200" b="1" dirty="0"/>
              <a:t>Prémio de Integração </a:t>
            </a:r>
            <a:r>
              <a:rPr lang="pt-PT" sz="2200" dirty="0"/>
              <a:t>(na totalidade ou parcialmente) é </a:t>
            </a:r>
            <a:r>
              <a:rPr lang="pt-PT" sz="2200" dirty="0" smtClean="0"/>
              <a:t>efectuada tendo </a:t>
            </a:r>
            <a:r>
              <a:rPr lang="pt-PT" sz="2200" dirty="0"/>
              <a:t>em consideração </a:t>
            </a:r>
            <a:r>
              <a:rPr lang="pt-PT" sz="2200" dirty="0" smtClean="0"/>
              <a:t>as </a:t>
            </a:r>
            <a:r>
              <a:rPr lang="pt-PT" sz="2200" dirty="0"/>
              <a:t>seguintes situações</a:t>
            </a:r>
            <a:r>
              <a:rPr lang="pt-PT" sz="2200" dirty="0" smtClean="0"/>
              <a:t>:</a:t>
            </a:r>
          </a:p>
          <a:p>
            <a:pPr marL="0" indent="0">
              <a:buNone/>
            </a:pPr>
            <a:endParaRPr lang="pt-PT" sz="2200" dirty="0"/>
          </a:p>
          <a:p>
            <a:pPr marL="0" indent="0">
              <a:buNone/>
            </a:pPr>
            <a:endParaRPr lang="pt-PT" sz="2200" dirty="0" smtClean="0"/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445911" y="548680"/>
            <a:ext cx="8229600" cy="1143000"/>
          </a:xfrm>
        </p:spPr>
        <p:txBody>
          <a:bodyPr>
            <a:noAutofit/>
          </a:bodyPr>
          <a:lstStyle/>
          <a:p>
            <a:r>
              <a:rPr lang="pt-PT" sz="3800" b="1" dirty="0" smtClean="0"/>
              <a:t>Prémio à Integração</a:t>
            </a:r>
            <a:endParaRPr lang="pt-PT" sz="3800" dirty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564904"/>
            <a:ext cx="8928992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0901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963" y="6116910"/>
            <a:ext cx="4341495" cy="552450"/>
          </a:xfrm>
          <a:prstGeom prst="rect">
            <a:avLst/>
          </a:prstGeom>
          <a:noFill/>
        </p:spPr>
      </p:pic>
      <p:pic>
        <p:nvPicPr>
          <p:cNvPr id="5" name="Picture 4" descr="logo_AI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656" y="9279"/>
            <a:ext cx="2557428" cy="62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33335"/>
            <a:ext cx="1584175" cy="759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1764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PT" sz="2400" b="1" dirty="0" smtClean="0"/>
              <a:t>Exemplo </a:t>
            </a:r>
            <a:r>
              <a:rPr lang="pt-PT" sz="2400" b="1" dirty="0"/>
              <a:t>do cálculo da média líquida de trabalhadores:</a:t>
            </a:r>
          </a:p>
          <a:p>
            <a:pPr marL="0" indent="0" algn="ctr">
              <a:buNone/>
            </a:pPr>
            <a:endParaRPr lang="pt-PT" sz="24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pt-PT" sz="2000" dirty="0" smtClean="0"/>
              <a:t>Soma </a:t>
            </a:r>
            <a:r>
              <a:rPr lang="pt-PT" sz="2000" dirty="0"/>
              <a:t>do nº de trabalhadores </a:t>
            </a:r>
            <a:r>
              <a:rPr lang="pt-PT" sz="2000" dirty="0" smtClean="0"/>
              <a:t>p/mês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PT" sz="2000" b="1" dirty="0" smtClean="0"/>
              <a:t>______________________________</a:t>
            </a:r>
            <a:r>
              <a:rPr lang="pt-PT" sz="2000" dirty="0" smtClean="0"/>
              <a:t>= </a:t>
            </a:r>
            <a:r>
              <a:rPr lang="pt-PT" sz="2000" dirty="0"/>
              <a:t>Média do nº de trabalhadores</a:t>
            </a:r>
            <a:endParaRPr lang="pt-PT" sz="2000" b="1" dirty="0"/>
          </a:p>
          <a:p>
            <a:pPr marL="0" indent="0">
              <a:buNone/>
            </a:pPr>
            <a:r>
              <a:rPr lang="pt-PT" sz="2000" dirty="0" smtClean="0"/>
              <a:t>                   nº </a:t>
            </a:r>
            <a:r>
              <a:rPr lang="pt-PT" sz="2000" dirty="0"/>
              <a:t>de </a:t>
            </a:r>
            <a:r>
              <a:rPr lang="pt-PT" sz="2000" dirty="0" smtClean="0"/>
              <a:t>meses</a:t>
            </a:r>
          </a:p>
          <a:p>
            <a:pPr marL="0" indent="0">
              <a:buNone/>
            </a:pPr>
            <a:endParaRPr lang="pt-PT" sz="2000" dirty="0"/>
          </a:p>
          <a:p>
            <a:r>
              <a:rPr lang="pt-PT" sz="2000" dirty="0" smtClean="0"/>
              <a:t>O prémio equivale a 6 bolsas de estágio</a:t>
            </a:r>
          </a:p>
          <a:p>
            <a:endParaRPr lang="pt-PT" sz="2000" dirty="0" smtClean="0"/>
          </a:p>
          <a:p>
            <a:r>
              <a:rPr lang="pt-PT" sz="2000" dirty="0"/>
              <a:t>Se a empresa beneficiária cessar o contrato de trabalho com o estagiário, antes </a:t>
            </a:r>
            <a:r>
              <a:rPr lang="pt-PT" sz="2000" dirty="0" smtClean="0"/>
              <a:t>de terem </a:t>
            </a:r>
            <a:r>
              <a:rPr lang="pt-PT" sz="2000" dirty="0"/>
              <a:t>passado três anos sobre a sua celebração, esta deverá restituir o </a:t>
            </a:r>
            <a:r>
              <a:rPr lang="pt-PT" sz="2000" b="1" dirty="0"/>
              <a:t>Prémio </a:t>
            </a:r>
            <a:r>
              <a:rPr lang="pt-PT" sz="2000" b="1" dirty="0" smtClean="0"/>
              <a:t>de Integração</a:t>
            </a:r>
            <a:r>
              <a:rPr lang="pt-PT" sz="2000" dirty="0"/>
              <a:t>.</a:t>
            </a:r>
            <a:endParaRPr lang="pt-PT" sz="2000" dirty="0" smtClean="0"/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445911" y="629816"/>
            <a:ext cx="8229600" cy="1143000"/>
          </a:xfrm>
        </p:spPr>
        <p:txBody>
          <a:bodyPr>
            <a:noAutofit/>
          </a:bodyPr>
          <a:lstStyle/>
          <a:p>
            <a:r>
              <a:rPr lang="pt-PT" sz="3800" b="1" dirty="0" smtClean="0"/>
              <a:t>Prémio à Integração</a:t>
            </a:r>
            <a:endParaRPr lang="pt-PT" sz="3800" dirty="0"/>
          </a:p>
        </p:txBody>
      </p:sp>
    </p:spTree>
    <p:extLst>
      <p:ext uri="{BB962C8B-B14F-4D97-AF65-F5344CB8AC3E}">
        <p14:creationId xmlns:p14="http://schemas.microsoft.com/office/powerpoint/2010/main" val="2022366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963" y="6116910"/>
            <a:ext cx="4341495" cy="552450"/>
          </a:xfrm>
          <a:prstGeom prst="rect">
            <a:avLst/>
          </a:prstGeom>
          <a:noFill/>
        </p:spPr>
      </p:pic>
      <p:pic>
        <p:nvPicPr>
          <p:cNvPr id="5" name="Picture 4" descr="logo_AI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656" y="9279"/>
            <a:ext cx="2557428" cy="62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33335"/>
            <a:ext cx="1584175" cy="759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2033996"/>
            <a:ext cx="8229600" cy="3888432"/>
          </a:xfrm>
        </p:spPr>
        <p:txBody>
          <a:bodyPr>
            <a:noAutofit/>
          </a:bodyPr>
          <a:lstStyle/>
          <a:p>
            <a:pPr algn="just"/>
            <a:endParaRPr lang="pt-PT" sz="2200" dirty="0" smtClean="0"/>
          </a:p>
          <a:p>
            <a:pPr algn="just"/>
            <a:endParaRPr lang="pt-PT" sz="2200" dirty="0"/>
          </a:p>
          <a:p>
            <a:pPr algn="just"/>
            <a:r>
              <a:rPr lang="pt-PT" sz="2200" dirty="0" smtClean="0"/>
              <a:t>Pagamento </a:t>
            </a:r>
            <a:r>
              <a:rPr lang="pt-PT" sz="2200" dirty="0"/>
              <a:t>inicial de </a:t>
            </a:r>
            <a:r>
              <a:rPr lang="pt-PT" sz="2200" b="1" dirty="0"/>
              <a:t>40% do </a:t>
            </a:r>
            <a:r>
              <a:rPr lang="pt-PT" sz="2200" b="1" dirty="0" smtClean="0"/>
              <a:t>incentivo</a:t>
            </a:r>
            <a:endParaRPr lang="pt-PT" sz="2200" dirty="0" smtClean="0"/>
          </a:p>
          <a:p>
            <a:pPr algn="just"/>
            <a:endParaRPr lang="pt-PT" sz="2200" dirty="0"/>
          </a:p>
          <a:p>
            <a:pPr algn="just"/>
            <a:r>
              <a:rPr lang="pt-PT" sz="2200" dirty="0" smtClean="0"/>
              <a:t>Pagamento </a:t>
            </a:r>
            <a:r>
              <a:rPr lang="pt-PT" sz="2200" dirty="0"/>
              <a:t>intercalar de </a:t>
            </a:r>
            <a:r>
              <a:rPr lang="pt-PT" sz="2200" b="1" dirty="0"/>
              <a:t>45% do </a:t>
            </a:r>
            <a:r>
              <a:rPr lang="pt-PT" sz="2200" b="1" dirty="0" smtClean="0"/>
              <a:t>incentivo</a:t>
            </a:r>
          </a:p>
          <a:p>
            <a:pPr algn="just"/>
            <a:endParaRPr lang="pt-PT" sz="2200" b="1" dirty="0" smtClean="0"/>
          </a:p>
          <a:p>
            <a:pPr algn="just"/>
            <a:r>
              <a:rPr lang="pt-PT" sz="2200" dirty="0" smtClean="0"/>
              <a:t>Pagamento </a:t>
            </a:r>
            <a:r>
              <a:rPr lang="pt-PT" sz="2200" dirty="0"/>
              <a:t>final de </a:t>
            </a:r>
            <a:r>
              <a:rPr lang="pt-PT" sz="2200" b="1" dirty="0"/>
              <a:t>15%  </a:t>
            </a:r>
            <a:r>
              <a:rPr lang="pt-PT" sz="2200" b="1" dirty="0" smtClean="0"/>
              <a:t>do incentivo.</a:t>
            </a:r>
            <a:endParaRPr lang="pt-PT" sz="2200" dirty="0" smtClean="0"/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445911" y="845840"/>
            <a:ext cx="8229600" cy="1215008"/>
          </a:xfrm>
        </p:spPr>
        <p:txBody>
          <a:bodyPr>
            <a:noAutofit/>
          </a:bodyPr>
          <a:lstStyle/>
          <a:p>
            <a:r>
              <a:rPr lang="pt-PT" sz="3000" b="1" dirty="0"/>
              <a:t>Transferência do incentivo relativo às despesas com os </a:t>
            </a:r>
            <a:r>
              <a:rPr lang="pt-PT" sz="3000" b="1" dirty="0" smtClean="0"/>
              <a:t>estágios</a:t>
            </a:r>
            <a:endParaRPr lang="pt-PT" sz="3000" dirty="0"/>
          </a:p>
        </p:txBody>
      </p:sp>
    </p:spTree>
    <p:extLst>
      <p:ext uri="{BB962C8B-B14F-4D97-AF65-F5344CB8AC3E}">
        <p14:creationId xmlns:p14="http://schemas.microsoft.com/office/powerpoint/2010/main" val="1836533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963" y="6116910"/>
            <a:ext cx="4341495" cy="552450"/>
          </a:xfrm>
          <a:prstGeom prst="rect">
            <a:avLst/>
          </a:prstGeom>
          <a:noFill/>
        </p:spPr>
      </p:pic>
      <p:pic>
        <p:nvPicPr>
          <p:cNvPr id="5" name="Picture 4" descr="logo_AI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656" y="9279"/>
            <a:ext cx="2557428" cy="62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33335"/>
            <a:ext cx="1584175" cy="759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392488"/>
          </a:xfrm>
        </p:spPr>
        <p:txBody>
          <a:bodyPr>
            <a:noAutofit/>
          </a:bodyPr>
          <a:lstStyle/>
          <a:p>
            <a:pPr algn="just">
              <a:buFontTx/>
              <a:buChar char="-"/>
            </a:pPr>
            <a:r>
              <a:rPr lang="pt-PT" sz="2100" dirty="0" smtClean="0"/>
              <a:t>Contrato(s) de Estágio;</a:t>
            </a:r>
          </a:p>
          <a:p>
            <a:pPr algn="just">
              <a:buFontTx/>
              <a:buChar char="-"/>
            </a:pPr>
            <a:r>
              <a:rPr lang="pt-PT" sz="2100" dirty="0" smtClean="0"/>
              <a:t>Acordo estabelecido com a AIDA;</a:t>
            </a:r>
          </a:p>
          <a:p>
            <a:pPr algn="just">
              <a:buFontTx/>
              <a:buChar char="-"/>
            </a:pPr>
            <a:r>
              <a:rPr lang="pt-PT" sz="2100" dirty="0" smtClean="0"/>
              <a:t>Carta de comunicação de selecção;</a:t>
            </a:r>
          </a:p>
          <a:p>
            <a:pPr algn="just">
              <a:buFontTx/>
              <a:buChar char="-"/>
            </a:pPr>
            <a:r>
              <a:rPr lang="pt-PT" sz="2100" dirty="0" smtClean="0"/>
              <a:t>Mapa(s) de assiduidade;</a:t>
            </a:r>
          </a:p>
          <a:p>
            <a:pPr algn="just">
              <a:buFontTx/>
              <a:buChar char="-"/>
            </a:pPr>
            <a:r>
              <a:rPr lang="pt-PT" sz="2100" dirty="0" smtClean="0"/>
              <a:t>Cópia dos recibos das bolsas de estágio e extractos bancários e cópia dos extractos contabilísticos inerentes ao processamento salarial e respectivo pagamento;</a:t>
            </a:r>
          </a:p>
          <a:p>
            <a:pPr algn="just">
              <a:buFontTx/>
              <a:buChar char="-"/>
            </a:pPr>
            <a:r>
              <a:rPr lang="pt-PT" sz="2100" dirty="0" smtClean="0"/>
              <a:t>C.V.(’s ) do(s) Estagiário(s), certificados de habilitações literárias; declaração(</a:t>
            </a:r>
            <a:r>
              <a:rPr lang="pt-PT" sz="2100" dirty="0" err="1" smtClean="0"/>
              <a:t>ões</a:t>
            </a:r>
            <a:r>
              <a:rPr lang="pt-PT" sz="2100" dirty="0" smtClean="0"/>
              <a:t>) das empresas e estagiários; </a:t>
            </a:r>
          </a:p>
          <a:p>
            <a:pPr algn="just">
              <a:buFontTx/>
              <a:buChar char="-"/>
            </a:pPr>
            <a:r>
              <a:rPr lang="pt-PT" sz="2100" dirty="0" smtClean="0"/>
              <a:t>Certidão PME;</a:t>
            </a:r>
          </a:p>
          <a:p>
            <a:pPr algn="just">
              <a:buFontTx/>
              <a:buChar char="-"/>
            </a:pPr>
            <a:r>
              <a:rPr lang="pt-PT" sz="2100" dirty="0" smtClean="0"/>
              <a:t>Certidões de ausência de dívidas perante a Segurança Social e Finanças.</a:t>
            </a:r>
          </a:p>
          <a:p>
            <a:pPr>
              <a:buFontTx/>
              <a:buChar char="-"/>
            </a:pPr>
            <a:endParaRPr lang="pt-PT" sz="2000" dirty="0" smtClean="0"/>
          </a:p>
          <a:p>
            <a:pPr>
              <a:buFontTx/>
              <a:buChar char="-"/>
            </a:pPr>
            <a:endParaRPr lang="pt-PT" sz="2000" dirty="0" smtClean="0"/>
          </a:p>
          <a:p>
            <a:pPr>
              <a:buFontTx/>
              <a:buChar char="-"/>
            </a:pPr>
            <a:endParaRPr lang="pt-PT" sz="2000" dirty="0"/>
          </a:p>
          <a:p>
            <a:pPr>
              <a:buFontTx/>
              <a:buChar char="-"/>
            </a:pPr>
            <a:endParaRPr lang="pt-PT" sz="2000" dirty="0"/>
          </a:p>
          <a:p>
            <a:pPr>
              <a:buFontTx/>
              <a:buChar char="-"/>
            </a:pPr>
            <a:endParaRPr lang="pt-PT" sz="2000" dirty="0" smtClean="0"/>
          </a:p>
          <a:p>
            <a:pPr>
              <a:buFontTx/>
              <a:buChar char="-"/>
            </a:pPr>
            <a:endParaRPr lang="pt-PT" sz="2000" dirty="0"/>
          </a:p>
          <a:p>
            <a:pPr marL="0" indent="0">
              <a:buNone/>
            </a:pPr>
            <a:endParaRPr lang="pt-PT" sz="2000" dirty="0" smtClean="0"/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445911" y="404664"/>
            <a:ext cx="8229600" cy="1143000"/>
          </a:xfrm>
        </p:spPr>
        <p:txBody>
          <a:bodyPr>
            <a:noAutofit/>
          </a:bodyPr>
          <a:lstStyle/>
          <a:p>
            <a:r>
              <a:rPr lang="pt-PT" sz="2200" dirty="0" smtClean="0"/>
              <a:t/>
            </a:r>
            <a:br>
              <a:rPr lang="pt-PT" sz="2200" dirty="0" smtClean="0"/>
            </a:br>
            <a:r>
              <a:rPr lang="pt-PT" sz="3000" dirty="0"/>
              <a:t/>
            </a:r>
            <a:br>
              <a:rPr lang="pt-PT" sz="3000" dirty="0"/>
            </a:br>
            <a:r>
              <a:rPr lang="pt-PT" sz="3000" b="1" dirty="0" smtClean="0"/>
              <a:t>Dossier do Projecto (Empresas):</a:t>
            </a:r>
            <a:r>
              <a:rPr lang="pt-PT" sz="2500" b="1" dirty="0"/>
              <a:t/>
            </a:r>
            <a:br>
              <a:rPr lang="pt-PT" sz="2500" b="1" dirty="0"/>
            </a:br>
            <a:endParaRPr lang="pt-PT" sz="2500" b="1" dirty="0"/>
          </a:p>
        </p:txBody>
      </p:sp>
    </p:spTree>
    <p:extLst>
      <p:ext uri="{BB962C8B-B14F-4D97-AF65-F5344CB8AC3E}">
        <p14:creationId xmlns:p14="http://schemas.microsoft.com/office/powerpoint/2010/main" val="732366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963" y="6116910"/>
            <a:ext cx="4341495" cy="552450"/>
          </a:xfrm>
          <a:prstGeom prst="rect">
            <a:avLst/>
          </a:prstGeom>
          <a:noFill/>
        </p:spPr>
      </p:pic>
      <p:pic>
        <p:nvPicPr>
          <p:cNvPr id="5" name="Picture 4" descr="logo_AI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656" y="9279"/>
            <a:ext cx="2557428" cy="62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33335"/>
            <a:ext cx="1584175" cy="759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392488"/>
          </a:xfrm>
        </p:spPr>
        <p:txBody>
          <a:bodyPr>
            <a:noAutofit/>
          </a:bodyPr>
          <a:lstStyle/>
          <a:p>
            <a:endParaRPr lang="pt-PT" sz="2000" dirty="0" smtClean="0"/>
          </a:p>
          <a:p>
            <a:pPr algn="just"/>
            <a:endParaRPr lang="pt-PT" sz="2200" dirty="0" smtClean="0"/>
          </a:p>
          <a:p>
            <a:pPr algn="just"/>
            <a:r>
              <a:rPr lang="pt-PT" sz="2200" dirty="0" smtClean="0"/>
              <a:t>Visitas trimestrais </a:t>
            </a:r>
            <a:r>
              <a:rPr lang="pt-PT" sz="2200" dirty="0"/>
              <a:t>presenciais às empresas do projecto envolvidas no acolhimento de estagiários ao abrigo do </a:t>
            </a:r>
            <a:r>
              <a:rPr lang="pt-PT" sz="2200" dirty="0" smtClean="0"/>
              <a:t>Passaportes </a:t>
            </a:r>
            <a:r>
              <a:rPr lang="pt-PT" sz="2200" dirty="0"/>
              <a:t>Emprego 3i, com o objectivo de realizar entrevistas </a:t>
            </a:r>
            <a:r>
              <a:rPr lang="pt-PT" sz="2200" dirty="0" err="1"/>
              <a:t>semi-estruturadas</a:t>
            </a:r>
            <a:r>
              <a:rPr lang="pt-PT" sz="2200" dirty="0"/>
              <a:t> (com apoio de guião de entrevista criado para o efeito) aos estagiários e respectivos orientadores, e para observação </a:t>
            </a:r>
            <a:r>
              <a:rPr lang="pt-PT" sz="2200" i="1" dirty="0"/>
              <a:t>in loco </a:t>
            </a:r>
            <a:r>
              <a:rPr lang="pt-PT" sz="2200" dirty="0"/>
              <a:t>das condições de realização dos </a:t>
            </a:r>
            <a:r>
              <a:rPr lang="pt-PT" sz="2200" dirty="0" smtClean="0"/>
              <a:t>estágios. </a:t>
            </a:r>
          </a:p>
          <a:p>
            <a:pPr algn="just"/>
            <a:endParaRPr lang="pt-PT" sz="2200" dirty="0"/>
          </a:p>
          <a:p>
            <a:pPr marL="0" indent="0">
              <a:buNone/>
            </a:pPr>
            <a:endParaRPr lang="pt-PT" sz="2000" dirty="0" smtClean="0"/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445911" y="845840"/>
            <a:ext cx="8229600" cy="1143000"/>
          </a:xfrm>
        </p:spPr>
        <p:txBody>
          <a:bodyPr>
            <a:noAutofit/>
          </a:bodyPr>
          <a:lstStyle/>
          <a:p>
            <a:r>
              <a:rPr lang="pt-PT" sz="3800" b="1" dirty="0" smtClean="0"/>
              <a:t>Acompanhamento – Equipa </a:t>
            </a:r>
            <a:r>
              <a:rPr lang="pt-PT" sz="3800" b="1" dirty="0" err="1" smtClean="0"/>
              <a:t>Multitempo</a:t>
            </a:r>
            <a:endParaRPr lang="pt-PT" sz="3800" b="1" dirty="0"/>
          </a:p>
        </p:txBody>
      </p:sp>
    </p:spTree>
    <p:extLst>
      <p:ext uri="{BB962C8B-B14F-4D97-AF65-F5344CB8AC3E}">
        <p14:creationId xmlns:p14="http://schemas.microsoft.com/office/powerpoint/2010/main" val="3052979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963" y="6116910"/>
            <a:ext cx="4341495" cy="552450"/>
          </a:xfrm>
          <a:prstGeom prst="rect">
            <a:avLst/>
          </a:prstGeom>
          <a:noFill/>
        </p:spPr>
      </p:pic>
      <p:pic>
        <p:nvPicPr>
          <p:cNvPr id="5" name="Picture 4" descr="logo_AI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656" y="9279"/>
            <a:ext cx="2557428" cy="62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33335"/>
            <a:ext cx="1584175" cy="759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39248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pt-PT" sz="2200" b="1" u="sng" dirty="0" smtClean="0"/>
              <a:t>Elaboração do relatório final global das empresas: </a:t>
            </a:r>
          </a:p>
          <a:p>
            <a:pPr marL="0" indent="0" algn="just">
              <a:buNone/>
            </a:pPr>
            <a:endParaRPr lang="pt-PT" sz="1000" dirty="0" smtClean="0"/>
          </a:p>
          <a:p>
            <a:pPr marL="180975" indent="-180975"/>
            <a:r>
              <a:rPr lang="pt-PT" sz="2000" dirty="0" smtClean="0"/>
              <a:t>Actividade </a:t>
            </a:r>
            <a:r>
              <a:rPr lang="pt-PT" sz="2000" dirty="0"/>
              <a:t>dos estagiários, nomeadamente no que diz respeito ao seu enquadramento, tarefas atribuídas e respectiva congruência com os objectivos do programa, eficácia do recrutamento, horas de trabalho realizadas, resultados do estágio; </a:t>
            </a:r>
            <a:endParaRPr lang="pt-PT" sz="2000" dirty="0" smtClean="0"/>
          </a:p>
          <a:p>
            <a:endParaRPr lang="pt-PT" sz="2000" dirty="0"/>
          </a:p>
          <a:p>
            <a:pPr marL="180975" indent="-180975"/>
            <a:r>
              <a:rPr lang="pt-PT" sz="2000" dirty="0"/>
              <a:t>Formação realizada pelos estagiários; </a:t>
            </a:r>
          </a:p>
          <a:p>
            <a:pPr marL="180975" indent="-180975"/>
            <a:endParaRPr lang="pt-PT" sz="2000" dirty="0"/>
          </a:p>
          <a:p>
            <a:pPr marL="180975" indent="-180975"/>
            <a:r>
              <a:rPr lang="pt-PT" sz="2000" dirty="0"/>
              <a:t>Taxa de empregabilidade dos </a:t>
            </a:r>
            <a:r>
              <a:rPr lang="pt-PT" sz="2000" dirty="0" smtClean="0"/>
              <a:t>estagiários;</a:t>
            </a:r>
            <a:endParaRPr lang="pt-PT" sz="2000" dirty="0"/>
          </a:p>
          <a:p>
            <a:pPr marL="180975" indent="-180975"/>
            <a:endParaRPr lang="pt-PT" sz="2000" dirty="0"/>
          </a:p>
          <a:p>
            <a:pPr marL="180975" indent="-180975"/>
            <a:r>
              <a:rPr lang="pt-PT" sz="2000" dirty="0"/>
              <a:t>Pertinência dos estágios para a persecução dos objectivos ligados aos 3i definidos pelas empresas beneficiárias. </a:t>
            </a:r>
          </a:p>
          <a:p>
            <a:pPr marL="0" indent="0">
              <a:buNone/>
            </a:pPr>
            <a:endParaRPr lang="pt-PT" sz="2000" dirty="0" smtClean="0"/>
          </a:p>
        </p:txBody>
      </p:sp>
      <p:sp>
        <p:nvSpPr>
          <p:cNvPr id="10" name="Título 1"/>
          <p:cNvSpPr>
            <a:spLocks noGrp="1"/>
          </p:cNvSpPr>
          <p:nvPr>
            <p:ph type="title"/>
          </p:nvPr>
        </p:nvSpPr>
        <p:spPr>
          <a:xfrm>
            <a:off x="445911" y="629816"/>
            <a:ext cx="8229600" cy="1143000"/>
          </a:xfrm>
        </p:spPr>
        <p:txBody>
          <a:bodyPr>
            <a:noAutofit/>
          </a:bodyPr>
          <a:lstStyle/>
          <a:p>
            <a:r>
              <a:rPr lang="pt-PT" sz="3400" b="1" dirty="0" smtClean="0"/>
              <a:t>Acompanhamento – Equipa </a:t>
            </a:r>
            <a:r>
              <a:rPr lang="pt-PT" sz="3400" b="1" dirty="0" err="1" smtClean="0"/>
              <a:t>Multitempo</a:t>
            </a:r>
            <a:endParaRPr lang="pt-PT" sz="3400" b="1" dirty="0"/>
          </a:p>
        </p:txBody>
      </p:sp>
    </p:spTree>
    <p:extLst>
      <p:ext uri="{BB962C8B-B14F-4D97-AF65-F5344CB8AC3E}">
        <p14:creationId xmlns:p14="http://schemas.microsoft.com/office/powerpoint/2010/main" val="156611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963" y="6116910"/>
            <a:ext cx="4341495" cy="552450"/>
          </a:xfrm>
          <a:prstGeom prst="rect">
            <a:avLst/>
          </a:prstGeom>
          <a:noFill/>
        </p:spPr>
      </p:pic>
      <p:pic>
        <p:nvPicPr>
          <p:cNvPr id="5" name="Picture 4" descr="logo_AI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656" y="9279"/>
            <a:ext cx="2557428" cy="62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33335"/>
            <a:ext cx="1584175" cy="759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392488"/>
          </a:xfrm>
        </p:spPr>
        <p:txBody>
          <a:bodyPr>
            <a:noAutofit/>
          </a:bodyPr>
          <a:lstStyle/>
          <a:p>
            <a:endParaRPr lang="pt-PT" sz="2000" dirty="0" smtClean="0"/>
          </a:p>
          <a:p>
            <a:pPr marL="0" indent="0">
              <a:buNone/>
            </a:pPr>
            <a:r>
              <a:rPr lang="pt-PT" sz="2000" b="1" dirty="0" smtClean="0"/>
              <a:t>Objectivos: </a:t>
            </a:r>
          </a:p>
          <a:p>
            <a:pPr marL="0" indent="0" algn="just">
              <a:buNone/>
            </a:pPr>
            <a:r>
              <a:rPr lang="pt-PT" sz="2000" dirty="0"/>
              <a:t>V</a:t>
            </a:r>
            <a:r>
              <a:rPr lang="pt-PT" sz="2000" dirty="0" smtClean="0"/>
              <a:t>erificar </a:t>
            </a:r>
            <a:r>
              <a:rPr lang="pt-PT" sz="2000" dirty="0"/>
              <a:t>e descrever o efeito das medidas de emprego e formação promovidas na região ao nível da empregabilidade e da actividade económica registada no Baixo Vouga. </a:t>
            </a:r>
            <a:endParaRPr lang="pt-PT" sz="2000" dirty="0" smtClean="0"/>
          </a:p>
          <a:p>
            <a:pPr marL="0" indent="0" algn="just">
              <a:buNone/>
            </a:pPr>
            <a:r>
              <a:rPr lang="pt-PT" sz="2000" dirty="0" smtClean="0"/>
              <a:t>Perspectivar </a:t>
            </a:r>
            <a:r>
              <a:rPr lang="pt-PT" sz="2000" dirty="0"/>
              <a:t>o futuro, numa lógica de curto e médio prazo, reflectindo sobre as novas tendências e as novas necessidades ligadas à qualificação de activos e jovens em vias de enquadramento no mercado de trabalho, definindo novos perfis profissionais e novas exigências ao nível da formação (académica e profissional) de trabalhadores relativamente aos sectores de actividade mais fortemente estabelecidos e representativos (bem como a outros emergentes) na e da região.</a:t>
            </a:r>
          </a:p>
          <a:p>
            <a:pPr marL="0" indent="0">
              <a:buNone/>
            </a:pPr>
            <a:endParaRPr lang="pt-PT" sz="2000" dirty="0"/>
          </a:p>
          <a:p>
            <a:pPr marL="0" indent="0">
              <a:buNone/>
            </a:pPr>
            <a:endParaRPr lang="pt-PT" sz="2000" dirty="0" smtClean="0"/>
          </a:p>
        </p:txBody>
      </p:sp>
      <p:sp>
        <p:nvSpPr>
          <p:cNvPr id="10" name="Título 1"/>
          <p:cNvSpPr>
            <a:spLocks noGrp="1"/>
          </p:cNvSpPr>
          <p:nvPr>
            <p:ph type="title"/>
          </p:nvPr>
        </p:nvSpPr>
        <p:spPr>
          <a:xfrm>
            <a:off x="445911" y="845840"/>
            <a:ext cx="8229600" cy="1143000"/>
          </a:xfrm>
        </p:spPr>
        <p:txBody>
          <a:bodyPr>
            <a:noAutofit/>
          </a:bodyPr>
          <a:lstStyle/>
          <a:p>
            <a:r>
              <a:rPr lang="pt-PT" sz="3800" b="1" dirty="0"/>
              <a:t>Estudo - Avaliação de Políticas Activas de Emprego na Região do Baixo Vouga</a:t>
            </a:r>
          </a:p>
        </p:txBody>
      </p:sp>
    </p:spTree>
    <p:extLst>
      <p:ext uri="{BB962C8B-B14F-4D97-AF65-F5344CB8AC3E}">
        <p14:creationId xmlns:p14="http://schemas.microsoft.com/office/powerpoint/2010/main" val="104568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963" y="6116910"/>
            <a:ext cx="4341495" cy="552450"/>
          </a:xfrm>
          <a:prstGeom prst="rect">
            <a:avLst/>
          </a:prstGeom>
          <a:noFill/>
        </p:spPr>
      </p:pic>
      <p:pic>
        <p:nvPicPr>
          <p:cNvPr id="5" name="Picture 4" descr="logo_AI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656" y="9279"/>
            <a:ext cx="2557428" cy="62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33335"/>
            <a:ext cx="1584175" cy="759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680520"/>
          </a:xfrm>
        </p:spPr>
        <p:txBody>
          <a:bodyPr>
            <a:noAutofit/>
          </a:bodyPr>
          <a:lstStyle/>
          <a:p>
            <a:endParaRPr lang="pt-PT" sz="2000" dirty="0" smtClean="0"/>
          </a:p>
          <a:p>
            <a:pPr marL="0" indent="0" algn="just">
              <a:buNone/>
            </a:pPr>
            <a:r>
              <a:rPr lang="pt-PT" sz="2000" b="1" dirty="0" smtClean="0"/>
              <a:t>Objectivos: </a:t>
            </a:r>
          </a:p>
          <a:p>
            <a:pPr algn="just"/>
            <a:r>
              <a:rPr lang="pt-PT" sz="2000" dirty="0"/>
              <a:t>V</a:t>
            </a:r>
            <a:r>
              <a:rPr lang="pt-PT" sz="2000" dirty="0" smtClean="0"/>
              <a:t>erificar </a:t>
            </a:r>
            <a:r>
              <a:rPr lang="pt-PT" sz="2000" dirty="0"/>
              <a:t>e descrever o efeito das medidas de emprego e formação promovidas na região ao nível da empregabilidade e da actividade económica registada no Baixo Vouga. </a:t>
            </a:r>
            <a:endParaRPr lang="pt-PT" sz="2000" dirty="0" smtClean="0"/>
          </a:p>
          <a:p>
            <a:pPr algn="just"/>
            <a:endParaRPr lang="pt-PT" sz="2000" dirty="0" smtClean="0"/>
          </a:p>
          <a:p>
            <a:pPr algn="just"/>
            <a:r>
              <a:rPr lang="pt-PT" sz="2000" dirty="0" smtClean="0"/>
              <a:t>Perspectivar </a:t>
            </a:r>
            <a:r>
              <a:rPr lang="pt-PT" sz="2000" dirty="0"/>
              <a:t>o futuro, numa lógica de curto e médio prazo, reflectindo sobre as novas tendências e as novas necessidades ligadas à qualificação de activos e jovens em vias de enquadramento no mercado de trabalho, definindo novos perfis profissionais e novas exigências ao nível da formação (académica e profissional) de trabalhadores relativamente aos sectores de actividade mais fortemente estabelecidos e representativos (bem como a outros emergentes) na e da região.</a:t>
            </a:r>
          </a:p>
          <a:p>
            <a:pPr marL="0" indent="0">
              <a:buNone/>
            </a:pPr>
            <a:endParaRPr lang="pt-PT" sz="2000" dirty="0"/>
          </a:p>
          <a:p>
            <a:pPr marL="0" indent="0">
              <a:buNone/>
            </a:pPr>
            <a:endParaRPr lang="pt-PT" sz="2000" dirty="0" smtClean="0"/>
          </a:p>
        </p:txBody>
      </p:sp>
      <p:sp>
        <p:nvSpPr>
          <p:cNvPr id="10" name="Título 1"/>
          <p:cNvSpPr>
            <a:spLocks noGrp="1"/>
          </p:cNvSpPr>
          <p:nvPr>
            <p:ph type="title"/>
          </p:nvPr>
        </p:nvSpPr>
        <p:spPr>
          <a:xfrm>
            <a:off x="445911" y="692696"/>
            <a:ext cx="8229600" cy="1143000"/>
          </a:xfrm>
        </p:spPr>
        <p:txBody>
          <a:bodyPr>
            <a:noAutofit/>
          </a:bodyPr>
          <a:lstStyle/>
          <a:p>
            <a:r>
              <a:rPr lang="pt-PT" sz="3000" b="1" dirty="0"/>
              <a:t>Estudo - Avaliação de Políticas Activas de Emprego na Região do Baixo Vouga</a:t>
            </a:r>
          </a:p>
        </p:txBody>
      </p:sp>
    </p:spTree>
    <p:extLst>
      <p:ext uri="{BB962C8B-B14F-4D97-AF65-F5344CB8AC3E}">
        <p14:creationId xmlns:p14="http://schemas.microsoft.com/office/powerpoint/2010/main" val="1240402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963" y="6116910"/>
            <a:ext cx="4341495" cy="552450"/>
          </a:xfrm>
          <a:prstGeom prst="rect">
            <a:avLst/>
          </a:prstGeom>
          <a:noFill/>
        </p:spPr>
      </p:pic>
      <p:pic>
        <p:nvPicPr>
          <p:cNvPr id="5" name="Picture 4" descr="logo_AI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656" y="9279"/>
            <a:ext cx="2557428" cy="62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33335"/>
            <a:ext cx="1584175" cy="759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30176"/>
          </a:xfrm>
        </p:spPr>
        <p:txBody>
          <a:bodyPr>
            <a:noAutofit/>
          </a:bodyPr>
          <a:lstStyle/>
          <a:p>
            <a:endParaRPr lang="pt-PT" sz="20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pt-PT" sz="2000" dirty="0"/>
              <a:t>O estudo terá como estrutura básica os seguintes pontos</a:t>
            </a:r>
            <a:r>
              <a:rPr lang="pt-PT" sz="2000" dirty="0" smtClean="0"/>
              <a:t>:</a:t>
            </a:r>
            <a:endParaRPr lang="pt-PT" sz="2000" dirty="0"/>
          </a:p>
          <a:p>
            <a:pPr marL="0" indent="0">
              <a:spcBef>
                <a:spcPts val="0"/>
              </a:spcBef>
              <a:buNone/>
            </a:pPr>
            <a:r>
              <a:rPr lang="pt-PT" sz="2000" dirty="0"/>
              <a:t>a) O mercado de trabalho em Portugal e na região do Baixo Vouga </a:t>
            </a:r>
          </a:p>
          <a:p>
            <a:pPr marL="271463" indent="0">
              <a:spcBef>
                <a:spcPts val="0"/>
              </a:spcBef>
              <a:buNone/>
            </a:pPr>
            <a:r>
              <a:rPr lang="pt-PT" sz="2000" dirty="0"/>
              <a:t>- Evolução do emprego nos últimos três anos (2010-2012)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PT" sz="2000" dirty="0"/>
              <a:t>b) Medidas de política de emprego</a:t>
            </a:r>
          </a:p>
          <a:p>
            <a:pPr marL="0" indent="271463">
              <a:spcBef>
                <a:spcPts val="0"/>
              </a:spcBef>
              <a:buNone/>
            </a:pPr>
            <a:r>
              <a:rPr lang="pt-PT" sz="2000" dirty="0"/>
              <a:t>- A medida Impulso Jovem e o seu impacto no Baixo Vouga</a:t>
            </a:r>
          </a:p>
          <a:p>
            <a:pPr marL="0" indent="271463">
              <a:spcBef>
                <a:spcPts val="0"/>
              </a:spcBef>
              <a:buNone/>
            </a:pPr>
            <a:r>
              <a:rPr lang="pt-PT" sz="2000" dirty="0"/>
              <a:t>- Medidas passivas e medidas activas de emprego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PT" sz="2000" dirty="0"/>
              <a:t>c) O Passaporte Emprego 3i na região do Baixo Vouga</a:t>
            </a:r>
          </a:p>
          <a:p>
            <a:pPr marL="271463" indent="0">
              <a:spcBef>
                <a:spcPts val="0"/>
              </a:spcBef>
              <a:buNone/>
            </a:pPr>
            <a:r>
              <a:rPr lang="pt-PT" sz="2000" dirty="0"/>
              <a:t>- Universo de empresas abrangíveis</a:t>
            </a:r>
          </a:p>
          <a:p>
            <a:pPr marL="271463" indent="0">
              <a:spcBef>
                <a:spcPts val="0"/>
              </a:spcBef>
              <a:buNone/>
            </a:pPr>
            <a:r>
              <a:rPr lang="pt-PT" sz="2000" dirty="0"/>
              <a:t>- Caracterização dos desempregados enquadráveis</a:t>
            </a:r>
          </a:p>
          <a:p>
            <a:pPr marL="271463" indent="0">
              <a:spcBef>
                <a:spcPts val="0"/>
              </a:spcBef>
              <a:buNone/>
            </a:pPr>
            <a:r>
              <a:rPr lang="pt-PT" sz="2000" dirty="0"/>
              <a:t>- Potencial e integração com os SI QPME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PT" sz="2000" dirty="0"/>
              <a:t>d) Formação e Qualificação na Região do Baixo Vouga</a:t>
            </a:r>
          </a:p>
          <a:p>
            <a:pPr marL="271463" indent="0">
              <a:spcBef>
                <a:spcPts val="0"/>
              </a:spcBef>
              <a:buNone/>
            </a:pPr>
            <a:r>
              <a:rPr lang="pt-PT" sz="2000" dirty="0"/>
              <a:t>- Competências e oferta actual</a:t>
            </a:r>
          </a:p>
          <a:p>
            <a:pPr marL="271463" indent="0">
              <a:spcBef>
                <a:spcPts val="0"/>
              </a:spcBef>
              <a:buNone/>
            </a:pPr>
            <a:r>
              <a:rPr lang="pt-PT" sz="2000" dirty="0"/>
              <a:t>- Competências e oferta necessária</a:t>
            </a:r>
          </a:p>
          <a:p>
            <a:pPr marL="271463" indent="0">
              <a:spcBef>
                <a:spcPts val="0"/>
              </a:spcBef>
              <a:buNone/>
            </a:pPr>
            <a:r>
              <a:rPr lang="pt-PT" sz="2000" dirty="0"/>
              <a:t>- Tendências futuras da formação académica e da qualificação profissional</a:t>
            </a:r>
          </a:p>
          <a:p>
            <a:pPr marL="0" indent="0">
              <a:buNone/>
            </a:pPr>
            <a:endParaRPr lang="pt-PT" sz="2000" dirty="0"/>
          </a:p>
          <a:p>
            <a:pPr marL="0" indent="0">
              <a:buNone/>
            </a:pPr>
            <a:endParaRPr lang="pt-PT" sz="2000" dirty="0" smtClean="0"/>
          </a:p>
        </p:txBody>
      </p:sp>
      <p:sp>
        <p:nvSpPr>
          <p:cNvPr id="12" name="Título 1"/>
          <p:cNvSpPr>
            <a:spLocks noGrp="1"/>
          </p:cNvSpPr>
          <p:nvPr>
            <p:ph type="title"/>
          </p:nvPr>
        </p:nvSpPr>
        <p:spPr>
          <a:xfrm>
            <a:off x="445911" y="692696"/>
            <a:ext cx="8229600" cy="1143000"/>
          </a:xfrm>
        </p:spPr>
        <p:txBody>
          <a:bodyPr>
            <a:noAutofit/>
          </a:bodyPr>
          <a:lstStyle/>
          <a:p>
            <a:r>
              <a:rPr lang="pt-PT" sz="3000" b="1" dirty="0"/>
              <a:t>Estudo - Avaliação de Políticas Activas de Emprego na Região do Baixo Vouga</a:t>
            </a:r>
          </a:p>
        </p:txBody>
      </p:sp>
    </p:spTree>
    <p:extLst>
      <p:ext uri="{BB962C8B-B14F-4D97-AF65-F5344CB8AC3E}">
        <p14:creationId xmlns:p14="http://schemas.microsoft.com/office/powerpoint/2010/main" val="1743069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963" y="6116910"/>
            <a:ext cx="4341495" cy="552450"/>
          </a:xfrm>
          <a:prstGeom prst="rect">
            <a:avLst/>
          </a:prstGeom>
          <a:noFill/>
        </p:spPr>
      </p:pic>
      <p:pic>
        <p:nvPicPr>
          <p:cNvPr id="5" name="Picture 4" descr="logo_AI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656" y="9279"/>
            <a:ext cx="2557428" cy="62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33335"/>
            <a:ext cx="1584175" cy="759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1797555" y="3462641"/>
            <a:ext cx="554461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PT" sz="2200" dirty="0" smtClean="0"/>
          </a:p>
          <a:p>
            <a:pPr algn="ctr"/>
            <a:r>
              <a:rPr lang="pt-PT" sz="2200" b="1" dirty="0" smtClean="0"/>
              <a:t>Obrigada pela Vossa presença!</a:t>
            </a:r>
            <a:endParaRPr lang="pt-PT" sz="2200" b="1" dirty="0"/>
          </a:p>
          <a:p>
            <a:pPr algn="ctr"/>
            <a:endParaRPr lang="pt-PT" sz="2200" b="1" dirty="0" smtClean="0"/>
          </a:p>
          <a:p>
            <a:pPr algn="ctr"/>
            <a:r>
              <a:rPr lang="pt-PT" sz="2200" dirty="0" smtClean="0"/>
              <a:t>Nancy Almeida – </a:t>
            </a:r>
            <a:r>
              <a:rPr lang="pt-PT" sz="2200" dirty="0" smtClean="0">
                <a:hlinkClick r:id="rId5"/>
              </a:rPr>
              <a:t>n.almeida@aida.pt</a:t>
            </a:r>
            <a:endParaRPr lang="pt-PT" sz="2200" dirty="0" smtClean="0"/>
          </a:p>
          <a:p>
            <a:pPr algn="r"/>
            <a:endParaRPr lang="pt-PT" sz="2200" dirty="0"/>
          </a:p>
        </p:txBody>
      </p:sp>
      <p:pic>
        <p:nvPicPr>
          <p:cNvPr id="13" name="Picture 2" descr="cid:image002.png@01CF225A.91B542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389" y="1589188"/>
            <a:ext cx="3842644" cy="183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8568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12201</TotalTime>
  <Words>1494</Words>
  <Application>Microsoft Office PowerPoint</Application>
  <PresentationFormat>Apresentação no Ecrã (4:3)</PresentationFormat>
  <Paragraphs>133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2" baseType="lpstr">
      <vt:lpstr>Tema do Office</vt:lpstr>
      <vt:lpstr>Passaportes Emprego 3i</vt:lpstr>
      <vt:lpstr>Apresentação do PowerPoint</vt:lpstr>
      <vt:lpstr>Apresentação do PowerPoint</vt:lpstr>
      <vt:lpstr>Estágio Profissional</vt:lpstr>
      <vt:lpstr>  Funções do Orientador de Estágio </vt:lpstr>
      <vt:lpstr>Formação Profissional</vt:lpstr>
      <vt:lpstr>Apresentação do PowerPoint</vt:lpstr>
      <vt:lpstr>Interrupção do estágio</vt:lpstr>
      <vt:lpstr>Apresentação do PowerPoint</vt:lpstr>
      <vt:lpstr>Cessação do Estágio</vt:lpstr>
      <vt:lpstr>Despesas elegíveis e incentivo  - Passaportes Emprego 3i</vt:lpstr>
      <vt:lpstr>Prémio à Integração</vt:lpstr>
      <vt:lpstr>Prémio à Integração</vt:lpstr>
      <vt:lpstr>Transferência do incentivo relativo às despesas com os estágios</vt:lpstr>
      <vt:lpstr>  Dossier do Projecto (Empresas): </vt:lpstr>
      <vt:lpstr>Acompanhamento – Equipa Multitempo</vt:lpstr>
      <vt:lpstr>Acompanhamento – Equipa Multitempo</vt:lpstr>
      <vt:lpstr>Estudo - Avaliação de Políticas Activas de Emprego na Região do Baixo Vouga</vt:lpstr>
      <vt:lpstr>Estudo - Avaliação de Políticas Activas de Emprego na Região do Baixo Vouga</vt:lpstr>
      <vt:lpstr>Estudo - Avaliação de Políticas Activas de Emprego na Região do Baixo Vouga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Passaportes Emprego 3i</dc:title>
  <dc:creator>Nancy Almeida</dc:creator>
  <cp:lastModifiedBy>Nancy Almeida</cp:lastModifiedBy>
  <cp:revision>13</cp:revision>
  <cp:lastPrinted>2014-03-05T16:06:26Z</cp:lastPrinted>
  <dcterms:created xsi:type="dcterms:W3CDTF">2014-02-26T09:54:06Z</dcterms:created>
  <dcterms:modified xsi:type="dcterms:W3CDTF">2014-06-12T09:04:51Z</dcterms:modified>
</cp:coreProperties>
</file>