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1"/>
  </p:handoutMasterIdLst>
  <p:sldIdLst>
    <p:sldId id="256" r:id="rId2"/>
    <p:sldId id="257" r:id="rId3"/>
    <p:sldId id="258" r:id="rId4"/>
    <p:sldId id="267" r:id="rId5"/>
    <p:sldId id="268" r:id="rId6"/>
    <p:sldId id="269" r:id="rId7"/>
    <p:sldId id="270" r:id="rId8"/>
    <p:sldId id="272" r:id="rId9"/>
    <p:sldId id="266" r:id="rId10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Estilo Médio 1 - Destaqu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Estilo Claro 1 - Destaqu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90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E51FAE-B5AF-4AEB-8CC4-B3BC9626E107}" type="datetimeFigureOut">
              <a:rPr lang="pt-PT" smtClean="0"/>
              <a:t>18-06-2014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C59AE7-3C4E-4182-B9DF-53429B30369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386312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iângulo rectângulo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t-PT" smtClean="0"/>
              <a:t>Faça clique para editar o estilo</a:t>
            </a:r>
            <a:endParaRPr kumimoji="0" lang="en-US"/>
          </a:p>
        </p:txBody>
      </p:sp>
      <p:grpSp>
        <p:nvGrpSpPr>
          <p:cNvPr id="2" name="Grupo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orma livre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orma livre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orma livre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Conexão rect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Marcador de Posição d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19" name="Marcador de Posição do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pt-PT"/>
          </a:p>
        </p:txBody>
      </p:sp>
      <p:sp>
        <p:nvSpPr>
          <p:cNvPr id="27" name="Marcador de Posição do Número do Diapositivo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7" name="Divis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ivis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5" name="Marcador de Posição de Conteúdo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t-PT" smtClean="0"/>
              <a:t>Clique no ícone para adicionar uma imagem</a:t>
            </a:r>
            <a:endParaRPr kumimoji="0" lang="en-US" dirty="0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orma livre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Triângulo rectângulo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Conexão rect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ivis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ivis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rma livre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orma livre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Triângulo rectângulo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Conexão rect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Marcador de Posição do Título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0" name="Marcador de Posição do Texto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  <a:p>
            <a:pPr lvl="1" eaLnBrk="1" latinLnBrk="0" hangingPunct="1"/>
            <a:r>
              <a:rPr kumimoji="0" lang="pt-PT" smtClean="0"/>
              <a:t>Segundo nível</a:t>
            </a:r>
          </a:p>
          <a:p>
            <a:pPr lvl="2" eaLnBrk="1" latinLnBrk="0" hangingPunct="1"/>
            <a:r>
              <a:rPr kumimoji="0" lang="pt-PT" smtClean="0"/>
              <a:t>Terceiro nível</a:t>
            </a:r>
          </a:p>
          <a:p>
            <a:pPr lvl="3" eaLnBrk="1" latinLnBrk="0" hangingPunct="1"/>
            <a:r>
              <a:rPr kumimoji="0" lang="pt-PT" smtClean="0"/>
              <a:t>Quarto nível</a:t>
            </a:r>
          </a:p>
          <a:p>
            <a:pPr lvl="4" eaLnBrk="1" latinLnBrk="0" hangingPunct="1"/>
            <a:r>
              <a:rPr kumimoji="0" lang="pt-PT" smtClean="0"/>
              <a:t>Quinto nível</a:t>
            </a:r>
            <a:endParaRPr kumimoji="0" lang="en-US"/>
          </a:p>
        </p:txBody>
      </p:sp>
      <p:sp>
        <p:nvSpPr>
          <p:cNvPr id="10" name="Marcador de Posição da Data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E142966-A9E6-4F45-88AF-820CF967FFF5}" type="datetimeFigureOut">
              <a:rPr lang="pt-PT" smtClean="0"/>
              <a:pPr/>
              <a:t>18-06-2014</a:t>
            </a:fld>
            <a:endParaRPr lang="pt-PT"/>
          </a:p>
        </p:txBody>
      </p:sp>
      <p:sp>
        <p:nvSpPr>
          <p:cNvPr id="22" name="Marcador de Posição do Rodapé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pt-PT"/>
          </a:p>
        </p:txBody>
      </p:sp>
      <p:sp>
        <p:nvSpPr>
          <p:cNvPr id="18" name="Marcador de Posição do Número do Diapositivo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C3C5285-872A-4890-AA59-3F80CF5DA88C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multitempo@multitempo.pt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multitempo.trofa@multitempo.pt" TargetMode="External"/><Relationship Id="rId5" Type="http://schemas.openxmlformats.org/officeDocument/2006/relationships/hyperlink" Target="mailto:multitempo.barreiro@multitempo.pt" TargetMode="External"/><Relationship Id="rId4" Type="http://schemas.openxmlformats.org/officeDocument/2006/relationships/hyperlink" Target="mailto:multitempo.maia@multitempo.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00114" y="599346"/>
            <a:ext cx="7772400" cy="1829761"/>
          </a:xfrm>
        </p:spPr>
        <p:txBody>
          <a:bodyPr/>
          <a:lstStyle/>
          <a:p>
            <a:r>
              <a:rPr lang="pt-PT" dirty="0" smtClean="0">
                <a:solidFill>
                  <a:schemeClr val="tx1"/>
                </a:solidFill>
              </a:rPr>
              <a:t>Passaporte Emprego 3i</a:t>
            </a:r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900114" y="3157990"/>
            <a:ext cx="7772400" cy="1199704"/>
          </a:xfrm>
        </p:spPr>
        <p:txBody>
          <a:bodyPr/>
          <a:lstStyle/>
          <a:p>
            <a:r>
              <a:rPr lang="pt-PT" b="1" dirty="0" smtClean="0">
                <a:solidFill>
                  <a:schemeClr val="tx1"/>
                </a:solidFill>
              </a:rPr>
              <a:t>Estágios Profissionais</a:t>
            </a:r>
          </a:p>
          <a:p>
            <a:r>
              <a:rPr lang="pt-PT" dirty="0" smtClean="0">
                <a:solidFill>
                  <a:schemeClr val="tx1"/>
                </a:solidFill>
              </a:rPr>
              <a:t> Aprendizagem e integração</a:t>
            </a:r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4" name="Imagem 3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76062" y="234534"/>
            <a:ext cx="1010780" cy="1025281"/>
          </a:xfrm>
          <a:prstGeom prst="rect">
            <a:avLst/>
          </a:prstGeom>
        </p:spPr>
      </p:pic>
      <p:sp>
        <p:nvSpPr>
          <p:cNvPr id="5" name="Subtítulo 2"/>
          <p:cNvSpPr txBox="1">
            <a:spLocks/>
          </p:cNvSpPr>
          <p:nvPr/>
        </p:nvSpPr>
        <p:spPr>
          <a:xfrm>
            <a:off x="943004" y="2458352"/>
            <a:ext cx="7772400" cy="413886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pt-PT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Região</a:t>
            </a:r>
            <a:r>
              <a:rPr kumimoji="0" lang="pt-PT" sz="1600" b="1" i="0" u="none" strike="noStrike" kern="1200" cap="none" spc="0" normalizeH="0" noProof="0" dirty="0" smtClean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Centro | Baixo Vouga</a:t>
            </a:r>
            <a:endParaRPr kumimoji="0" lang="pt-PT" sz="1600" b="1" i="0" u="none" strike="noStrike" kern="1200" cap="none" spc="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Imagem 5"/>
          <p:cNvPicPr preferRelativeResize="0"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4429132"/>
            <a:ext cx="3802532" cy="454278"/>
          </a:xfrm>
          <a:prstGeom prst="rect">
            <a:avLst/>
          </a:prstGeom>
          <a:noFill/>
        </p:spPr>
      </p:pic>
      <p:pic>
        <p:nvPicPr>
          <p:cNvPr id="7" name="Picture 4" descr="logo_AID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406" y="663162"/>
            <a:ext cx="2557428" cy="62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id:image002.png@01CF225A.91B542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88" y="342875"/>
            <a:ext cx="1963264" cy="939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e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PT" sz="2000" b="1" dirty="0" smtClean="0"/>
              <a:t>O que é um estágio profissional?</a:t>
            </a:r>
          </a:p>
          <a:p>
            <a:endParaRPr lang="pt-PT" sz="2000" dirty="0" smtClean="0"/>
          </a:p>
          <a:p>
            <a:r>
              <a:rPr lang="pt-PT" sz="2000" b="1" dirty="0" smtClean="0"/>
              <a:t>O valor do estágio</a:t>
            </a:r>
          </a:p>
          <a:p>
            <a:pPr lvl="1"/>
            <a:endParaRPr lang="pt-PT" sz="2000" dirty="0" smtClean="0"/>
          </a:p>
          <a:p>
            <a:r>
              <a:rPr lang="pt-PT" sz="2000" b="1" dirty="0" smtClean="0"/>
              <a:t>O estagiário na empresa</a:t>
            </a:r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>
                <a:solidFill>
                  <a:schemeClr val="tx1"/>
                </a:solidFill>
              </a:rPr>
              <a:t>Síntese</a:t>
            </a:r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4" name="Imagem 3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8214" y="6072206"/>
            <a:ext cx="582152" cy="59050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7" name="Imagem 6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8214" y="6072206"/>
            <a:ext cx="582152" cy="590504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500034" y="928670"/>
            <a:ext cx="5690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800" b="1" dirty="0" smtClean="0">
                <a:latin typeface="Segoe UI" pitchFamily="34" charset="0"/>
                <a:cs typeface="Segoe UI" pitchFamily="34" charset="0"/>
              </a:rPr>
              <a:t>O que é um estágio profissional?</a:t>
            </a:r>
            <a:endParaRPr lang="pt-PT" sz="2800" b="1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071538" y="1702346"/>
            <a:ext cx="71602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Um estágio profissional é uma etapa essencial da aprendizagem</a:t>
            </a:r>
          </a:p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e integração de um futuro quadro profissional no sector económico</a:t>
            </a:r>
          </a:p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e empresarial em que pretende desenvolver a sua actividade/carreira.</a:t>
            </a:r>
            <a:endParaRPr lang="pt-PT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928662" y="3916924"/>
            <a:ext cx="2563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b="1" dirty="0" smtClean="0">
                <a:latin typeface="Segoe UI" pitchFamily="34" charset="0"/>
                <a:cs typeface="Segoe UI" pitchFamily="34" charset="0"/>
              </a:rPr>
              <a:t>Processo de formação</a:t>
            </a:r>
            <a:endParaRPr lang="pt-PT" b="1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3" name="Chaveta à esquerda 12"/>
          <p:cNvSpPr/>
          <p:nvPr/>
        </p:nvSpPr>
        <p:spPr>
          <a:xfrm>
            <a:off x="3500430" y="2928934"/>
            <a:ext cx="285752" cy="2428892"/>
          </a:xfrm>
          <a:prstGeom prst="lef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CaixaDeTexto 13"/>
          <p:cNvSpPr txBox="1"/>
          <p:nvPr/>
        </p:nvSpPr>
        <p:spPr>
          <a:xfrm>
            <a:off x="3950368" y="3000372"/>
            <a:ext cx="24075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Formação Académica:</a:t>
            </a:r>
          </a:p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Teoria/Prática</a:t>
            </a:r>
            <a:endParaRPr lang="pt-PT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5" name="CaixaDeTexto 14"/>
          <p:cNvSpPr txBox="1"/>
          <p:nvPr/>
        </p:nvSpPr>
        <p:spPr>
          <a:xfrm>
            <a:off x="3929058" y="4357694"/>
            <a:ext cx="47149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Estágio profissional:</a:t>
            </a:r>
          </a:p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Teoria aplicada com autonomia controlada</a:t>
            </a:r>
          </a:p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Prática permanente</a:t>
            </a:r>
            <a:endParaRPr lang="pt-PT" dirty="0">
              <a:latin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7" name="Imagem 6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8214" y="6072206"/>
            <a:ext cx="582152" cy="59050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00034" y="928670"/>
            <a:ext cx="56905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800" b="1" dirty="0" smtClean="0">
                <a:latin typeface="Segoe UI" pitchFamily="34" charset="0"/>
                <a:cs typeface="Segoe UI" pitchFamily="34" charset="0"/>
              </a:rPr>
              <a:t>O que é um estágio profissional?</a:t>
            </a:r>
            <a:endParaRPr lang="pt-PT" sz="2800" b="1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71538" y="1702346"/>
            <a:ext cx="6184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O estágio orientado e acompanhado permite ao estagiário: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105517" y="2214554"/>
            <a:ext cx="775276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Colocar em prática a “bagagem” teórica acumulada;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Descobrir novos contextos de aplicação dos conhecimentos;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Desenvolver um olhar crítico sobre o contexto;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Aprender através da observação e da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coparticipação</a:t>
            </a: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na resolução de problemas;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071538" y="3786190"/>
            <a:ext cx="7398179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O estagiário compreenderá, por fim, que…</a:t>
            </a:r>
          </a:p>
          <a:p>
            <a:pPr lvl="1"/>
            <a:r>
              <a:rPr lang="pt-PT" sz="3200" b="1" dirty="0" smtClean="0">
                <a:latin typeface="Segoe UI" pitchFamily="34" charset="0"/>
                <a:cs typeface="Segoe UI" pitchFamily="34" charset="0"/>
              </a:rPr>
              <a:t>“Muito mais importante do </a:t>
            </a:r>
          </a:p>
          <a:p>
            <a:pPr lvl="1"/>
            <a:r>
              <a:rPr lang="pt-PT" sz="3200" b="1" dirty="0" smtClean="0">
                <a:latin typeface="Segoe UI" pitchFamily="34" charset="0"/>
                <a:cs typeface="Segoe UI" pitchFamily="34" charset="0"/>
              </a:rPr>
              <a:t>que os problemas são as soluções.”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7" name="Imagem 6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8214" y="6072206"/>
            <a:ext cx="582152" cy="59050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00034" y="1000108"/>
            <a:ext cx="3276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800" b="1" dirty="0" smtClean="0">
                <a:latin typeface="Segoe UI" pitchFamily="34" charset="0"/>
                <a:cs typeface="Segoe UI" pitchFamily="34" charset="0"/>
              </a:rPr>
              <a:t>O valor do estágio</a:t>
            </a:r>
            <a:endParaRPr lang="pt-PT" sz="2800" b="1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71538" y="1702346"/>
            <a:ext cx="68316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Durante a realização do estágio profissional o estagiário será</a:t>
            </a:r>
          </a:p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permanentemente confrontado com as exigências quotidianas da</a:t>
            </a:r>
          </a:p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actividade da empresa e dos seus colaboradores, nos seus </a:t>
            </a:r>
          </a:p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vários domínios:</a:t>
            </a:r>
            <a:endParaRPr lang="pt-PT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357290" y="3143248"/>
            <a:ext cx="65275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PT" dirty="0" smtClean="0">
                <a:latin typeface="Segoe UI" pitchFamily="34" charset="0"/>
                <a:cs typeface="Segoe UI" pitchFamily="34" charset="0"/>
              </a:rPr>
              <a:t> Exigências técnicas (</a:t>
            </a:r>
            <a:r>
              <a:rPr lang="pt-PT" b="1" u="sng" dirty="0" smtClean="0">
                <a:latin typeface="Segoe UI" pitchFamily="34" charset="0"/>
                <a:cs typeface="Segoe UI" pitchFamily="34" charset="0"/>
              </a:rPr>
              <a:t>saber fazer</a:t>
            </a:r>
            <a:r>
              <a:rPr lang="pt-PT" dirty="0" smtClean="0">
                <a:latin typeface="Segoe UI" pitchFamily="34" charset="0"/>
                <a:cs typeface="Segoe UI" pitchFamily="34" charset="0"/>
              </a:rPr>
              <a:t>);</a:t>
            </a:r>
          </a:p>
          <a:p>
            <a:pPr>
              <a:buFont typeface="Arial" pitchFamily="34" charset="0"/>
              <a:buChar char="•"/>
            </a:pPr>
            <a:r>
              <a:rPr lang="pt-PT" dirty="0" smtClean="0">
                <a:latin typeface="Segoe UI" pitchFamily="34" charset="0"/>
                <a:cs typeface="Segoe UI" pitchFamily="34" charset="0"/>
              </a:rPr>
              <a:t> Exigências comportamentais (</a:t>
            </a:r>
            <a:r>
              <a:rPr lang="pt-PT" b="1" u="sng" dirty="0" smtClean="0">
                <a:latin typeface="Segoe UI" pitchFamily="34" charset="0"/>
                <a:cs typeface="Segoe UI" pitchFamily="34" charset="0"/>
              </a:rPr>
              <a:t>saber ser</a:t>
            </a:r>
            <a:r>
              <a:rPr lang="pt-PT" dirty="0" smtClean="0">
                <a:latin typeface="Segoe UI" pitchFamily="34" charset="0"/>
                <a:cs typeface="Segoe UI" pitchFamily="34" charset="0"/>
              </a:rPr>
              <a:t> e o </a:t>
            </a:r>
            <a:r>
              <a:rPr lang="pt-PT" b="1" u="sng" dirty="0" smtClean="0">
                <a:latin typeface="Segoe UI" pitchFamily="34" charset="0"/>
                <a:cs typeface="Segoe UI" pitchFamily="34" charset="0"/>
              </a:rPr>
              <a:t>saber estar</a:t>
            </a:r>
            <a:r>
              <a:rPr lang="pt-PT" dirty="0" smtClean="0">
                <a:latin typeface="Segoe UI" pitchFamily="34" charset="0"/>
                <a:cs typeface="Segoe UI" pitchFamily="34" charset="0"/>
              </a:rPr>
              <a:t>);</a:t>
            </a:r>
          </a:p>
          <a:p>
            <a:pPr>
              <a:buFont typeface="Arial" pitchFamily="34" charset="0"/>
              <a:buChar char="•"/>
            </a:pPr>
            <a:r>
              <a:rPr lang="pt-PT" dirty="0" smtClean="0">
                <a:latin typeface="Segoe UI" pitchFamily="34" charset="0"/>
                <a:cs typeface="Segoe UI" pitchFamily="34" charset="0"/>
              </a:rPr>
              <a:t> Exigências ligadas com a pressão e as exigências do contexto.</a:t>
            </a:r>
            <a:endParaRPr lang="pt-PT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1071538" y="4429132"/>
            <a:ext cx="741831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Ao conhecimento teórico é acrescentada </a:t>
            </a:r>
            <a:r>
              <a:rPr lang="pt-PT" b="1" u="sng" dirty="0" smtClean="0">
                <a:latin typeface="Segoe UI" pitchFamily="34" charset="0"/>
                <a:cs typeface="Segoe UI" pitchFamily="34" charset="0"/>
              </a:rPr>
              <a:t>experiência empírica</a:t>
            </a:r>
            <a:r>
              <a:rPr lang="pt-PT" dirty="0" smtClean="0">
                <a:latin typeface="Segoe UI" pitchFamily="34" charset="0"/>
                <a:cs typeface="Segoe UI" pitchFamily="34" charset="0"/>
              </a:rPr>
              <a:t> no</a:t>
            </a:r>
          </a:p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tratamento e resolução de problemas concretos. Esta experiência real</a:t>
            </a:r>
          </a:p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acelera o processo de </a:t>
            </a:r>
            <a:r>
              <a:rPr lang="pt-PT" b="1" u="sng" dirty="0" smtClean="0">
                <a:latin typeface="Segoe UI" pitchFamily="34" charset="0"/>
                <a:cs typeface="Segoe UI" pitchFamily="34" charset="0"/>
              </a:rPr>
              <a:t>assimilação</a:t>
            </a:r>
            <a:r>
              <a:rPr lang="pt-PT" dirty="0" smtClean="0">
                <a:latin typeface="Segoe UI" pitchFamily="34" charset="0"/>
                <a:cs typeface="Segoe UI" pitchFamily="34" charset="0"/>
              </a:rPr>
              <a:t> e </a:t>
            </a:r>
            <a:r>
              <a:rPr lang="pt-PT" b="1" u="sng" dirty="0" smtClean="0">
                <a:latin typeface="Segoe UI" pitchFamily="34" charset="0"/>
                <a:cs typeface="Segoe UI" pitchFamily="34" charset="0"/>
              </a:rPr>
              <a:t>consolidação de conhecimentos</a:t>
            </a:r>
            <a:r>
              <a:rPr lang="pt-PT" dirty="0" smtClean="0">
                <a:latin typeface="Segoe UI" pitchFamily="34" charset="0"/>
                <a:cs typeface="Segoe UI" pitchFamily="34" charset="0"/>
              </a:rPr>
              <a:t>.</a:t>
            </a:r>
            <a:endParaRPr lang="pt-PT" dirty="0">
              <a:latin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7" name="Imagem 6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8214" y="6072206"/>
            <a:ext cx="582152" cy="59050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00034" y="928670"/>
            <a:ext cx="32762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800" b="1" dirty="0" smtClean="0">
                <a:latin typeface="Segoe UI" pitchFamily="34" charset="0"/>
                <a:cs typeface="Segoe UI" pitchFamily="34" charset="0"/>
              </a:rPr>
              <a:t>O valor do estágio</a:t>
            </a:r>
            <a:endParaRPr lang="pt-PT" sz="2800" b="1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71538" y="1791290"/>
            <a:ext cx="749057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O estágio profissional confronta, num ambiente controlado, o estagiário</a:t>
            </a:r>
          </a:p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com algumas questões fundamentais e essenciais ao seu crescimento</a:t>
            </a:r>
          </a:p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profissional:</a:t>
            </a:r>
            <a:endParaRPr lang="pt-PT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571604" y="2962817"/>
            <a:ext cx="642214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Não basta talento – É preciso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esforço</a:t>
            </a: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e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empenho</a:t>
            </a: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Não basta criatividade – É preciso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organização</a:t>
            </a: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e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método</a:t>
            </a: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Não basta vontade – É preciso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estratégia</a:t>
            </a: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e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visão</a:t>
            </a: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Não basta empenho – É preciso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trabalhar em equipa</a:t>
            </a: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;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Não basta competência – É preciso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fiabilidade</a:t>
            </a: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e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presença assídua</a:t>
            </a: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.</a:t>
            </a:r>
            <a:endParaRPr lang="pt-PT" sz="1600" dirty="0">
              <a:latin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7" name="Imagem 6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8214" y="6072206"/>
            <a:ext cx="582152" cy="59050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00034" y="928670"/>
            <a:ext cx="42723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800" b="1" dirty="0" smtClean="0">
                <a:latin typeface="Segoe UI" pitchFamily="34" charset="0"/>
                <a:cs typeface="Segoe UI" pitchFamily="34" charset="0"/>
              </a:rPr>
              <a:t>O estagiário na empresa</a:t>
            </a:r>
            <a:endParaRPr lang="pt-PT" sz="2800" b="1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71538" y="1791290"/>
            <a:ext cx="65856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O estágio é um processo de aprendizagem e integração que se</a:t>
            </a:r>
          </a:p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desenvolve por etapas, todas elas fundamentais.</a:t>
            </a:r>
            <a:endParaRPr lang="pt-PT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571604" y="2962817"/>
            <a:ext cx="702891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O estagiário deve começar por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compreender a empresa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Deve estudar o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contexto</a:t>
            </a: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em que esta actua e o seu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posicionamento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Deve identificar as suas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regras formais e informais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Deve ser capaz de </a:t>
            </a:r>
            <a:r>
              <a:rPr lang="pt-PT" sz="1600" b="1" dirty="0" err="1" smtClean="0">
                <a:latin typeface="Segoe UI" pitchFamily="34" charset="0"/>
                <a:cs typeface="Segoe UI" pitchFamily="34" charset="0"/>
              </a:rPr>
              <a:t>actuar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 respeitando-as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De procurar sempre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acrescentar valor </a:t>
            </a: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através do seu trabalho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Deve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compreender os limites da sua autonomia </a:t>
            </a: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e fazer por merecê-la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Deve encarar a oportunidade de estágio como uma </a:t>
            </a:r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preciosa e irrepetível</a:t>
            </a:r>
          </a:p>
          <a:p>
            <a:r>
              <a:rPr lang="pt-PT" sz="1600" b="1" dirty="0" smtClean="0">
                <a:latin typeface="Segoe UI" pitchFamily="34" charset="0"/>
                <a:cs typeface="Segoe UI" pitchFamily="34" charset="0"/>
              </a:rPr>
              <a:t>fase da sua aprendizagem e crescimento profissional</a:t>
            </a: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.</a:t>
            </a:r>
            <a:endParaRPr lang="pt-PT" sz="1600" dirty="0">
              <a:latin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7" name="Imagem 6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58214" y="6072206"/>
            <a:ext cx="582152" cy="590504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00034" y="928670"/>
            <a:ext cx="42723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2800" b="1" dirty="0" smtClean="0">
                <a:latin typeface="Segoe UI" pitchFamily="34" charset="0"/>
                <a:cs typeface="Segoe UI" pitchFamily="34" charset="0"/>
              </a:rPr>
              <a:t>O estagiário na empresa</a:t>
            </a:r>
            <a:endParaRPr lang="pt-PT" sz="2800" b="1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71538" y="1791290"/>
            <a:ext cx="72474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No que diz respeito à empresa, o acolhimento de estagiários também</a:t>
            </a:r>
          </a:p>
          <a:p>
            <a:r>
              <a:rPr lang="pt-PT" dirty="0" smtClean="0">
                <a:latin typeface="Segoe UI" pitchFamily="34" charset="0"/>
                <a:cs typeface="Segoe UI" pitchFamily="34" charset="0"/>
              </a:rPr>
              <a:t>pode representar uma boa oportunidade para:</a:t>
            </a:r>
            <a:endParaRPr lang="pt-PT" dirty="0"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1571604" y="2962817"/>
            <a:ext cx="689644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Refrescar a equipa e acrescentar-lhe novas qualificações e especialização;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Abrir novas áreas ou espaços de intervenção;</a:t>
            </a:r>
          </a:p>
          <a:p>
            <a:pPr>
              <a:buFont typeface="Arial" pitchFamily="34" charset="0"/>
              <a:buChar char="•"/>
            </a:pPr>
            <a:r>
              <a:rPr lang="pt-PT" sz="1600" dirty="0" smtClean="0">
                <a:latin typeface="Segoe UI" pitchFamily="34" charset="0"/>
                <a:cs typeface="Segoe UI" pitchFamily="34" charset="0"/>
              </a:rPr>
              <a:t> Beneficiar de apoios para o desenvolvimento de aspectos específicos</a:t>
            </a:r>
          </a:p>
          <a:p>
            <a:r>
              <a:rPr lang="pt-PT" sz="1600" dirty="0" smtClean="0">
                <a:latin typeface="Segoe UI" pitchFamily="34" charset="0"/>
                <a:cs typeface="Segoe UI" pitchFamily="34" charset="0"/>
              </a:rPr>
              <a:t>do negócio;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logo_MULTITEMP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1285860"/>
            <a:ext cx="1231623" cy="1249292"/>
          </a:xfrm>
          <a:prstGeom prst="rect">
            <a:avLst/>
          </a:prstGeom>
        </p:spPr>
      </p:pic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2285984" y="1000108"/>
          <a:ext cx="6096000" cy="4663440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endParaRPr lang="pt-PT" sz="1000" b="1" dirty="0" smtClean="0"/>
                    </a:p>
                    <a:p>
                      <a:r>
                        <a:rPr lang="pt-PT" sz="1000" b="1" dirty="0" smtClean="0"/>
                        <a:t>SEDE LISBOA</a:t>
                      </a:r>
                    </a:p>
                    <a:p>
                      <a:r>
                        <a:rPr lang="pt-PT" sz="1000" b="0" dirty="0" smtClean="0"/>
                        <a:t>Praça de Alvalade, 6 - 12º A</a:t>
                      </a:r>
                    </a:p>
                    <a:p>
                      <a:r>
                        <a:rPr lang="pt-PT" sz="1000" b="0" dirty="0" smtClean="0"/>
                        <a:t>1700-036 LISBOA</a:t>
                      </a:r>
                    </a:p>
                    <a:p>
                      <a:r>
                        <a:rPr lang="pt-PT" sz="1000" b="0" dirty="0" smtClean="0"/>
                        <a:t>t.: + 351 21 782 63 40</a:t>
                      </a:r>
                    </a:p>
                    <a:p>
                      <a:r>
                        <a:rPr lang="pt-PT" sz="1000" b="0" dirty="0" smtClean="0"/>
                        <a:t>f.: + 351 21 795 75 84</a:t>
                      </a:r>
                    </a:p>
                    <a:p>
                      <a:r>
                        <a:rPr lang="pt-PT" sz="1000" b="0" dirty="0" err="1" smtClean="0">
                          <a:hlinkClick r:id="rId3"/>
                        </a:rPr>
                        <a:t>multitempo@multitempo.pt</a:t>
                      </a:r>
                      <a:r>
                        <a:rPr lang="pt-PT" sz="1000" b="0" dirty="0" smtClean="0"/>
                        <a:t> </a:t>
                      </a:r>
                    </a:p>
                    <a:p>
                      <a:endParaRPr lang="pt-PT" sz="1000" b="0" dirty="0" smtClean="0"/>
                    </a:p>
                    <a:p>
                      <a:r>
                        <a:rPr lang="pt-PT" sz="1000" b="1" dirty="0" smtClean="0"/>
                        <a:t>DELEGAÇÃO DA MAIA</a:t>
                      </a:r>
                    </a:p>
                    <a:p>
                      <a:r>
                        <a:rPr lang="pt-PT" sz="1000" b="0" dirty="0" smtClean="0"/>
                        <a:t>R. Augusto Simões, 1066 - R/C E</a:t>
                      </a:r>
                    </a:p>
                    <a:p>
                      <a:r>
                        <a:rPr lang="pt-PT" sz="1000" b="0" dirty="0" smtClean="0"/>
                        <a:t>4470-147 MAIA</a:t>
                      </a:r>
                    </a:p>
                    <a:p>
                      <a:r>
                        <a:rPr lang="pt-PT" sz="1000" b="0" dirty="0" smtClean="0"/>
                        <a:t>t.: + 351 22 947 67 60 / 13</a:t>
                      </a:r>
                    </a:p>
                    <a:p>
                      <a:r>
                        <a:rPr lang="pt-PT" sz="1000" b="0" dirty="0" smtClean="0"/>
                        <a:t>f.: + 351 22 948 82 94</a:t>
                      </a:r>
                    </a:p>
                    <a:p>
                      <a:r>
                        <a:rPr lang="pt-PT" sz="1000" b="0" dirty="0" err="1" smtClean="0">
                          <a:hlinkClick r:id="rId4"/>
                        </a:rPr>
                        <a:t>multitempo.maia@multitempo.pt</a:t>
                      </a:r>
                      <a:r>
                        <a:rPr lang="pt-PT" sz="1000" b="0" dirty="0" smtClean="0"/>
                        <a:t> </a:t>
                      </a:r>
                    </a:p>
                    <a:p>
                      <a:endParaRPr lang="pt-PT" sz="1000" b="0" dirty="0" smtClean="0"/>
                    </a:p>
                    <a:p>
                      <a:r>
                        <a:rPr lang="pt-PT" sz="1000" b="1" dirty="0" smtClean="0"/>
                        <a:t>DELEGAÇÃO DO BARREIRO</a:t>
                      </a:r>
                    </a:p>
                    <a:p>
                      <a:r>
                        <a:rPr lang="pt-PT" sz="1000" b="0" dirty="0" smtClean="0"/>
                        <a:t>Rua João de Deus, 57-A Alto do Seixalinho</a:t>
                      </a:r>
                    </a:p>
                    <a:p>
                      <a:r>
                        <a:rPr lang="pt-PT" sz="1000" b="0" dirty="0" smtClean="0"/>
                        <a:t>2830-061 BARREIRO</a:t>
                      </a:r>
                    </a:p>
                    <a:p>
                      <a:r>
                        <a:rPr lang="pt-PT" sz="1000" b="0" dirty="0" smtClean="0"/>
                        <a:t>t.: + 351 21 214 01 54</a:t>
                      </a:r>
                    </a:p>
                    <a:p>
                      <a:r>
                        <a:rPr lang="pt-PT" sz="1000" b="0" dirty="0" smtClean="0"/>
                        <a:t>f.: + 351 21 216 96 84</a:t>
                      </a:r>
                    </a:p>
                    <a:p>
                      <a:r>
                        <a:rPr lang="pt-PT" sz="1000" b="0" dirty="0" err="1" smtClean="0">
                          <a:hlinkClick r:id="rId5"/>
                        </a:rPr>
                        <a:t>multitempo.barreiro@multitempo.pt</a:t>
                      </a:r>
                      <a:r>
                        <a:rPr lang="pt-PT" sz="1000" b="0" dirty="0" smtClean="0"/>
                        <a:t> </a:t>
                      </a:r>
                    </a:p>
                    <a:p>
                      <a:endParaRPr lang="pt-PT" sz="1000" b="0" dirty="0" smtClean="0"/>
                    </a:p>
                    <a:p>
                      <a:r>
                        <a:rPr lang="pt-PT" sz="1000" b="1" dirty="0" smtClean="0"/>
                        <a:t>DELEGAÇÃO DA TROFA</a:t>
                      </a:r>
                    </a:p>
                    <a:p>
                      <a:r>
                        <a:rPr lang="pt-PT" sz="1000" b="0" dirty="0" smtClean="0"/>
                        <a:t>Rua Joaquim da Costa Pereira Serra, 8</a:t>
                      </a:r>
                    </a:p>
                    <a:p>
                      <a:r>
                        <a:rPr lang="pt-PT" sz="1000" b="0" dirty="0" smtClean="0"/>
                        <a:t>Edifício Habitat XXI, Bloco C - R/C</a:t>
                      </a:r>
                    </a:p>
                    <a:p>
                      <a:r>
                        <a:rPr lang="pt-PT" sz="1000" b="0" dirty="0" smtClean="0"/>
                        <a:t>4785-327 TROFA</a:t>
                      </a:r>
                    </a:p>
                    <a:p>
                      <a:r>
                        <a:rPr lang="pt-PT" sz="1000" b="0" dirty="0" smtClean="0"/>
                        <a:t>t.: + 351 252 418 733</a:t>
                      </a:r>
                    </a:p>
                    <a:p>
                      <a:r>
                        <a:rPr lang="pt-PT" sz="1000" b="0" dirty="0" smtClean="0"/>
                        <a:t>f.: + 351 252 080 883</a:t>
                      </a:r>
                    </a:p>
                    <a:p>
                      <a:r>
                        <a:rPr lang="pt-PT" sz="1000" b="0" dirty="0" err="1" smtClean="0">
                          <a:hlinkClick r:id="rId6"/>
                        </a:rPr>
                        <a:t>multitempo.trofa@multitempo.pt</a:t>
                      </a:r>
                      <a:endParaRPr lang="pt-PT" sz="1000" b="0" dirty="0" smtClean="0"/>
                    </a:p>
                    <a:p>
                      <a:endParaRPr lang="pt-PT" sz="1000" b="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fluência">
  <a:themeElements>
    <a:clrScheme name="Personalizado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C9FAFC"/>
      </a:accent3>
      <a:accent4>
        <a:srgbClr val="C7E2FA"/>
      </a:accent4>
      <a:accent5>
        <a:srgbClr val="59A9F2"/>
      </a:accent5>
      <a:accent6>
        <a:srgbClr val="04617B"/>
      </a:accent6>
      <a:hlink>
        <a:srgbClr val="000000"/>
      </a:hlink>
      <a:folHlink>
        <a:srgbClr val="85DFD0"/>
      </a:folHlink>
    </a:clrScheme>
    <a:fontScheme name="Personalizado 2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Confluê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314</TotalTime>
  <Words>623</Words>
  <Application>Microsoft Office PowerPoint</Application>
  <PresentationFormat>Apresentação no Ecrã (4:3)</PresentationFormat>
  <Paragraphs>96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9</vt:i4>
      </vt:variant>
    </vt:vector>
  </HeadingPairs>
  <TitlesOfParts>
    <vt:vector size="10" baseType="lpstr">
      <vt:lpstr>Confluência</vt:lpstr>
      <vt:lpstr>Passaporte Emprego 3i</vt:lpstr>
      <vt:lpstr>Síntese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Passaporte Emprego 3i</dc:title>
  <dc:creator>Rui Silva</dc:creator>
  <cp:lastModifiedBy>Nancy Almeida</cp:lastModifiedBy>
  <cp:revision>28</cp:revision>
  <dcterms:created xsi:type="dcterms:W3CDTF">2014-02-27T10:05:45Z</dcterms:created>
  <dcterms:modified xsi:type="dcterms:W3CDTF">2014-06-18T13:16:01Z</dcterms:modified>
</cp:coreProperties>
</file>