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6" r:id="rId10"/>
  </p:sldIdLst>
  <p:sldSz cx="9144000" cy="6858000" type="screen4x3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B301B821-A1FF-4177-AEE7-76D212191A09}" styleName="Estilo Médio 1 - Destaqu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5C22544A-7EE6-4342-B048-85BDC9FD1C3A}" styleName="Estilo Médio 2 - Destaqu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8D230F3-CF80-4859-8CE7-A43EE81993B5}" styleName="Estilo Claro 1 - Destaque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1" d="100"/>
          <a:sy n="91" d="100"/>
        </p:scale>
        <p:origin x="-1290" y="-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riângulo rectângulo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ítulo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pt-PT" smtClean="0"/>
              <a:t>Clique para editar o estilo</a:t>
            </a:r>
            <a:endParaRPr kumimoji="0" lang="en-US"/>
          </a:p>
        </p:txBody>
      </p:sp>
      <p:sp>
        <p:nvSpPr>
          <p:cNvPr id="17" name="Subtítulo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pt-PT" smtClean="0"/>
              <a:t>Faça clique para editar o estilo</a:t>
            </a:r>
            <a:endParaRPr kumimoji="0" lang="en-US"/>
          </a:p>
        </p:txBody>
      </p:sp>
      <p:grpSp>
        <p:nvGrpSpPr>
          <p:cNvPr id="2" name="Grupo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orma livre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orma livre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orma livre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Conexão rect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Marcador de Posição da Data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E142966-A9E6-4F45-88AF-820CF967FFF5}" type="datetimeFigureOut">
              <a:rPr lang="pt-PT" smtClean="0"/>
              <a:pPr/>
              <a:t>18-06-2014</a:t>
            </a:fld>
            <a:endParaRPr lang="pt-PT"/>
          </a:p>
        </p:txBody>
      </p:sp>
      <p:sp>
        <p:nvSpPr>
          <p:cNvPr id="19" name="Marcador de Posição do Rodapé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pt-PT"/>
          </a:p>
        </p:txBody>
      </p:sp>
      <p:sp>
        <p:nvSpPr>
          <p:cNvPr id="27" name="Marcador de Posição do Número do Diapositivo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CC3C5285-872A-4890-AA59-3F80CF5DA88C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pt-PT" smtClean="0"/>
              <a:t>Clique para editar os estilos</a:t>
            </a:r>
          </a:p>
          <a:p>
            <a:pPr lvl="1" eaLnBrk="1" latinLnBrk="0" hangingPunct="1"/>
            <a:r>
              <a:rPr lang="pt-PT" smtClean="0"/>
              <a:t>Segundo nível</a:t>
            </a:r>
          </a:p>
          <a:p>
            <a:pPr lvl="2" eaLnBrk="1" latinLnBrk="0" hangingPunct="1"/>
            <a:r>
              <a:rPr lang="pt-PT" smtClean="0"/>
              <a:t>Terceiro nível</a:t>
            </a:r>
          </a:p>
          <a:p>
            <a:pPr lvl="3" eaLnBrk="1" latinLnBrk="0" hangingPunct="1"/>
            <a:r>
              <a:rPr lang="pt-PT" smtClean="0"/>
              <a:t>Quarto nível</a:t>
            </a:r>
          </a:p>
          <a:p>
            <a:pPr lvl="4" eaLnBrk="1" latinLnBrk="0" hangingPunct="1"/>
            <a:r>
              <a:rPr lang="pt-PT" smtClean="0"/>
              <a:t>Quinto nível</a:t>
            </a:r>
            <a:endParaRPr kumimoji="0" lang="en-US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E142966-A9E6-4F45-88AF-820CF967FFF5}" type="datetimeFigureOut">
              <a:rPr lang="pt-PT" smtClean="0"/>
              <a:pPr/>
              <a:t>18-06-2014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C3C5285-872A-4890-AA59-3F80CF5DA88C}" type="slidenum">
              <a:rPr lang="pt-PT" smtClean="0"/>
              <a:pPr/>
              <a:t>‹nº›</a:t>
            </a:fld>
            <a:endParaRPr lang="pt-PT"/>
          </a:p>
        </p:txBody>
      </p:sp>
      <p:sp>
        <p:nvSpPr>
          <p:cNvPr id="7" name="Título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pt-PT" smtClean="0"/>
              <a:t>Clique para editar o estilo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pt-PT" smtClean="0"/>
              <a:t>Clique para editar o estilo</a:t>
            </a:r>
            <a:endParaRPr kumimoji="0" lang="en-US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pt-PT" smtClean="0"/>
              <a:t>Clique para editar os estilos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E142966-A9E6-4F45-88AF-820CF967FFF5}" type="datetimeFigureOut">
              <a:rPr lang="pt-PT" smtClean="0"/>
              <a:pPr/>
              <a:t>18-06-2014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C3C5285-872A-4890-AA59-3F80CF5DA88C}" type="slidenum">
              <a:rPr lang="pt-PT" smtClean="0"/>
              <a:pPr/>
              <a:t>‹nº›</a:t>
            </a:fld>
            <a:endParaRPr lang="pt-PT"/>
          </a:p>
        </p:txBody>
      </p:sp>
      <p:sp>
        <p:nvSpPr>
          <p:cNvPr id="7" name="Divis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ivis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pt-PT" smtClean="0"/>
              <a:t>Clique para editar os estilos</a:t>
            </a:r>
          </a:p>
          <a:p>
            <a:pPr lvl="1" eaLnBrk="1" latinLnBrk="0" hangingPunct="1"/>
            <a:r>
              <a:rPr lang="pt-PT" smtClean="0"/>
              <a:t>Segundo nível</a:t>
            </a:r>
          </a:p>
          <a:p>
            <a:pPr lvl="2" eaLnBrk="1" latinLnBrk="0" hangingPunct="1"/>
            <a:r>
              <a:rPr lang="pt-PT" smtClean="0"/>
              <a:t>Terceiro nível</a:t>
            </a:r>
          </a:p>
          <a:p>
            <a:pPr lvl="3" eaLnBrk="1" latinLnBrk="0" hangingPunct="1"/>
            <a:r>
              <a:rPr lang="pt-PT" smtClean="0"/>
              <a:t>Quarto nível</a:t>
            </a:r>
          </a:p>
          <a:p>
            <a:pPr lvl="4" eaLnBrk="1" latinLnBrk="0" hangingPunct="1"/>
            <a:r>
              <a:rPr lang="pt-PT" smtClean="0"/>
              <a:t>Quinto nível</a:t>
            </a:r>
            <a:endParaRPr kumimoji="0" lang="en-US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pt-PT" smtClean="0"/>
              <a:t>Clique para editar os estilos</a:t>
            </a:r>
          </a:p>
          <a:p>
            <a:pPr lvl="1" eaLnBrk="1" latinLnBrk="0" hangingPunct="1"/>
            <a:r>
              <a:rPr lang="pt-PT" smtClean="0"/>
              <a:t>Segundo nível</a:t>
            </a:r>
          </a:p>
          <a:p>
            <a:pPr lvl="2" eaLnBrk="1" latinLnBrk="0" hangingPunct="1"/>
            <a:r>
              <a:rPr lang="pt-PT" smtClean="0"/>
              <a:t>Terceiro nível</a:t>
            </a:r>
          </a:p>
          <a:p>
            <a:pPr lvl="3" eaLnBrk="1" latinLnBrk="0" hangingPunct="1"/>
            <a:r>
              <a:rPr lang="pt-PT" smtClean="0"/>
              <a:t>Quarto nível</a:t>
            </a:r>
          </a:p>
          <a:p>
            <a:pPr lvl="4" eaLnBrk="1" latinLnBrk="0" hangingPunct="1"/>
            <a:r>
              <a:rPr lang="pt-PT" smtClean="0"/>
              <a:t>Quinto nível</a:t>
            </a:r>
            <a:endParaRPr kumimoji="0" lang="en-US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E142966-A9E6-4F45-88AF-820CF967FFF5}" type="datetimeFigureOut">
              <a:rPr lang="pt-PT" smtClean="0"/>
              <a:pPr/>
              <a:t>18-06-2014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C3C5285-872A-4890-AA59-3F80CF5DA88C}" type="slidenum">
              <a:rPr lang="pt-PT" smtClean="0"/>
              <a:pPr/>
              <a:t>‹nº›</a:t>
            </a:fld>
            <a:endParaRPr lang="pt-PT"/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pt-PT" smtClean="0"/>
              <a:t>Clique para editar o estilo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pt-PT" smtClean="0"/>
              <a:t>Clique para editar o estilo</a:t>
            </a:r>
            <a:endParaRPr kumimoji="0" lang="en-US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pt-PT" smtClean="0"/>
              <a:t>Clique para editar os estilos</a:t>
            </a:r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pt-PT" smtClean="0"/>
              <a:t>Clique para editar os estilos</a:t>
            </a:r>
          </a:p>
        </p:txBody>
      </p:sp>
      <p:sp>
        <p:nvSpPr>
          <p:cNvPr id="5" name="Marcador de Posição de Conteúdo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pt-PT" smtClean="0"/>
              <a:t>Clique para editar os estilos</a:t>
            </a:r>
          </a:p>
          <a:p>
            <a:pPr lvl="1" eaLnBrk="1" latinLnBrk="0" hangingPunct="1"/>
            <a:r>
              <a:rPr lang="pt-PT" smtClean="0"/>
              <a:t>Segundo nível</a:t>
            </a:r>
          </a:p>
          <a:p>
            <a:pPr lvl="2" eaLnBrk="1" latinLnBrk="0" hangingPunct="1"/>
            <a:r>
              <a:rPr lang="pt-PT" smtClean="0"/>
              <a:t>Terceiro nível</a:t>
            </a:r>
          </a:p>
          <a:p>
            <a:pPr lvl="3" eaLnBrk="1" latinLnBrk="0" hangingPunct="1"/>
            <a:r>
              <a:rPr lang="pt-PT" smtClean="0"/>
              <a:t>Quarto nível</a:t>
            </a:r>
          </a:p>
          <a:p>
            <a:pPr lvl="4" eaLnBrk="1" latinLnBrk="0" hangingPunct="1"/>
            <a:r>
              <a:rPr lang="pt-PT" smtClean="0"/>
              <a:t>Quinto nível</a:t>
            </a:r>
            <a:endParaRPr kumimoji="0" lang="en-US"/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pt-PT" smtClean="0"/>
              <a:t>Clique para editar os estilos</a:t>
            </a:r>
          </a:p>
          <a:p>
            <a:pPr lvl="1" eaLnBrk="1" latinLnBrk="0" hangingPunct="1"/>
            <a:r>
              <a:rPr lang="pt-PT" smtClean="0"/>
              <a:t>Segundo nível</a:t>
            </a:r>
          </a:p>
          <a:p>
            <a:pPr lvl="2" eaLnBrk="1" latinLnBrk="0" hangingPunct="1"/>
            <a:r>
              <a:rPr lang="pt-PT" smtClean="0"/>
              <a:t>Terceiro nível</a:t>
            </a:r>
          </a:p>
          <a:p>
            <a:pPr lvl="3" eaLnBrk="1" latinLnBrk="0" hangingPunct="1"/>
            <a:r>
              <a:rPr lang="pt-PT" smtClean="0"/>
              <a:t>Quarto nível</a:t>
            </a:r>
          </a:p>
          <a:p>
            <a:pPr lvl="4" eaLnBrk="1" latinLnBrk="0" hangingPunct="1"/>
            <a:r>
              <a:rPr lang="pt-PT" smtClean="0"/>
              <a:t>Quinto nível</a:t>
            </a:r>
            <a:endParaRPr kumimoji="0" lang="en-US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E142966-A9E6-4F45-88AF-820CF967FFF5}" type="datetimeFigureOut">
              <a:rPr lang="pt-PT" smtClean="0"/>
              <a:pPr/>
              <a:t>18-06-2014</a:t>
            </a:fld>
            <a:endParaRPr lang="pt-PT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PT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C3C5285-872A-4890-AA59-3F80CF5DA88C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E142966-A9E6-4F45-88AF-820CF967FFF5}" type="datetimeFigureOut">
              <a:rPr lang="pt-PT" smtClean="0"/>
              <a:pPr/>
              <a:t>18-06-2014</a:t>
            </a:fld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C3C5285-872A-4890-AA59-3F80CF5DA88C}" type="slidenum">
              <a:rPr lang="pt-PT" smtClean="0"/>
              <a:pPr/>
              <a:t>‹nº›</a:t>
            </a:fld>
            <a:endParaRPr lang="pt-PT"/>
          </a:p>
        </p:txBody>
      </p:sp>
      <p:sp>
        <p:nvSpPr>
          <p:cNvPr id="6" name="Título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pt-PT" smtClean="0"/>
              <a:t>Clique para editar o estilo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E142966-A9E6-4F45-88AF-820CF967FFF5}" type="datetimeFigureOut">
              <a:rPr lang="pt-PT" smtClean="0"/>
              <a:pPr/>
              <a:t>18-06-2014</a:t>
            </a:fld>
            <a:endParaRPr lang="pt-PT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C3C5285-872A-4890-AA59-3F80CF5DA88C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pt-PT" smtClean="0"/>
              <a:t>Clique para editar o estilo</a:t>
            </a:r>
            <a:endParaRPr kumimoji="0" lang="en-US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pt-PT" smtClean="0"/>
              <a:t>Clique para editar os estilos</a:t>
            </a:r>
          </a:p>
          <a:p>
            <a:pPr lvl="1" eaLnBrk="1" latinLnBrk="0" hangingPunct="1"/>
            <a:r>
              <a:rPr lang="pt-PT" smtClean="0"/>
              <a:t>Segundo nível</a:t>
            </a:r>
          </a:p>
          <a:p>
            <a:pPr lvl="2" eaLnBrk="1" latinLnBrk="0" hangingPunct="1"/>
            <a:r>
              <a:rPr lang="pt-PT" smtClean="0"/>
              <a:t>Terceiro nível</a:t>
            </a:r>
          </a:p>
          <a:p>
            <a:pPr lvl="3" eaLnBrk="1" latinLnBrk="0" hangingPunct="1"/>
            <a:r>
              <a:rPr lang="pt-PT" smtClean="0"/>
              <a:t>Quarto nível</a:t>
            </a:r>
          </a:p>
          <a:p>
            <a:pPr lvl="4" eaLnBrk="1" latinLnBrk="0" hangingPunct="1"/>
            <a:r>
              <a:rPr lang="pt-PT" smtClean="0"/>
              <a:t>Quinto nível</a:t>
            </a:r>
            <a:endParaRPr kumimoji="0" lang="en-US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BE142966-A9E6-4F45-88AF-820CF967FFF5}" type="datetimeFigureOut">
              <a:rPr lang="pt-PT" smtClean="0"/>
              <a:pPr/>
              <a:t>18-06-2014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C3C5285-872A-4890-AA59-3F80CF5DA88C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pt-PT" smtClean="0"/>
              <a:t>Clique para editar os estilos</a:t>
            </a:r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pt-PT" smtClean="0"/>
              <a:t>Clique no ícone para adicionar uma imagem</a:t>
            </a:r>
            <a:endParaRPr kumimoji="0" lang="en-US" dirty="0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E142966-A9E6-4F45-88AF-820CF967FFF5}" type="datetimeFigureOut">
              <a:rPr lang="pt-PT" smtClean="0"/>
              <a:pPr/>
              <a:t>18-06-2014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CC3C5285-872A-4890-AA59-3F80CF5DA88C}" type="slidenum">
              <a:rPr lang="pt-PT" smtClean="0"/>
              <a:pPr/>
              <a:t>‹nº›</a:t>
            </a:fld>
            <a:endParaRPr lang="pt-PT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pt-PT" smtClean="0"/>
              <a:t>Clique para editar o estilo</a:t>
            </a:r>
            <a:endParaRPr kumimoji="0" lang="en-US"/>
          </a:p>
        </p:txBody>
      </p:sp>
      <p:sp>
        <p:nvSpPr>
          <p:cNvPr id="8" name="Forma livre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orma livre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Triângulo rectângulo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Conexão rect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ivis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ivis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pt-PT" smtClean="0"/>
              <a:t>Clique para editar o estilo</a:t>
            </a:r>
            <a:endParaRPr kumimoji="0" lang="en-US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pt-PT" smtClean="0"/>
              <a:t>Clique para editar os estilos</a:t>
            </a:r>
          </a:p>
          <a:p>
            <a:pPr lvl="1" eaLnBrk="1" latinLnBrk="0" hangingPunct="1"/>
            <a:r>
              <a:rPr lang="pt-PT" smtClean="0"/>
              <a:t>Segundo nível</a:t>
            </a:r>
          </a:p>
          <a:p>
            <a:pPr lvl="2" eaLnBrk="1" latinLnBrk="0" hangingPunct="1"/>
            <a:r>
              <a:rPr lang="pt-PT" smtClean="0"/>
              <a:t>Terceiro nível</a:t>
            </a:r>
          </a:p>
          <a:p>
            <a:pPr lvl="3" eaLnBrk="1" latinLnBrk="0" hangingPunct="1"/>
            <a:r>
              <a:rPr lang="pt-PT" smtClean="0"/>
              <a:t>Quarto nível</a:t>
            </a:r>
          </a:p>
          <a:p>
            <a:pPr lvl="4" eaLnBrk="1" latinLnBrk="0" hangingPunct="1"/>
            <a:r>
              <a:rPr lang="pt-PT" smtClean="0"/>
              <a:t>Quinto nível</a:t>
            </a:r>
            <a:endParaRPr kumimoji="0" lang="en-US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E142966-A9E6-4F45-88AF-820CF967FFF5}" type="datetimeFigureOut">
              <a:rPr lang="pt-PT" smtClean="0"/>
              <a:pPr/>
              <a:t>18-06-2014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C3C5285-872A-4890-AA59-3F80CF5DA88C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pt-PT" smtClean="0"/>
              <a:t>Clique para editar o estilo</a:t>
            </a:r>
            <a:endParaRPr kumimoji="0" lang="en-US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pt-PT" smtClean="0"/>
              <a:t>Clique para editar os estilos</a:t>
            </a:r>
          </a:p>
          <a:p>
            <a:pPr lvl="1" eaLnBrk="1" latinLnBrk="0" hangingPunct="1"/>
            <a:r>
              <a:rPr lang="pt-PT" smtClean="0"/>
              <a:t>Segundo nível</a:t>
            </a:r>
          </a:p>
          <a:p>
            <a:pPr lvl="2" eaLnBrk="1" latinLnBrk="0" hangingPunct="1"/>
            <a:r>
              <a:rPr lang="pt-PT" smtClean="0"/>
              <a:t>Terceiro nível</a:t>
            </a:r>
          </a:p>
          <a:p>
            <a:pPr lvl="3" eaLnBrk="1" latinLnBrk="0" hangingPunct="1"/>
            <a:r>
              <a:rPr lang="pt-PT" smtClean="0"/>
              <a:t>Quarto nível</a:t>
            </a:r>
          </a:p>
          <a:p>
            <a:pPr lvl="4" eaLnBrk="1" latinLnBrk="0" hangingPunct="1"/>
            <a:r>
              <a:rPr lang="pt-PT" smtClean="0"/>
              <a:t>Quinto nível</a:t>
            </a:r>
            <a:endParaRPr kumimoji="0" lang="en-US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E142966-A9E6-4F45-88AF-820CF967FFF5}" type="datetimeFigureOut">
              <a:rPr lang="pt-PT" smtClean="0"/>
              <a:pPr/>
              <a:t>18-06-2014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C3C5285-872A-4890-AA59-3F80CF5DA88C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orma livre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orma livre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Triângulo rectângulo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Conexão rect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Marcador de Posição do Título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pt-PT" smtClean="0"/>
              <a:t>Clique para editar o estilo</a:t>
            </a:r>
            <a:endParaRPr kumimoji="0" lang="en-US"/>
          </a:p>
        </p:txBody>
      </p:sp>
      <p:sp>
        <p:nvSpPr>
          <p:cNvPr id="30" name="Marcador de Posição do Texto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pt-PT" smtClean="0"/>
              <a:t>Clique para editar os estilos</a:t>
            </a:r>
          </a:p>
          <a:p>
            <a:pPr lvl="1" eaLnBrk="1" latinLnBrk="0" hangingPunct="1"/>
            <a:r>
              <a:rPr kumimoji="0" lang="pt-PT" smtClean="0"/>
              <a:t>Segundo nível</a:t>
            </a:r>
          </a:p>
          <a:p>
            <a:pPr lvl="2" eaLnBrk="1" latinLnBrk="0" hangingPunct="1"/>
            <a:r>
              <a:rPr kumimoji="0" lang="pt-PT" smtClean="0"/>
              <a:t>Terceiro nível</a:t>
            </a:r>
          </a:p>
          <a:p>
            <a:pPr lvl="3" eaLnBrk="1" latinLnBrk="0" hangingPunct="1"/>
            <a:r>
              <a:rPr kumimoji="0" lang="pt-PT" smtClean="0"/>
              <a:t>Quarto nível</a:t>
            </a:r>
          </a:p>
          <a:p>
            <a:pPr lvl="4" eaLnBrk="1" latinLnBrk="0" hangingPunct="1"/>
            <a:r>
              <a:rPr kumimoji="0" lang="pt-PT" smtClean="0"/>
              <a:t>Quinto nível</a:t>
            </a:r>
            <a:endParaRPr kumimoji="0" lang="en-US"/>
          </a:p>
        </p:txBody>
      </p:sp>
      <p:sp>
        <p:nvSpPr>
          <p:cNvPr id="10" name="Marcador de Posição da Data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BE142966-A9E6-4F45-88AF-820CF967FFF5}" type="datetimeFigureOut">
              <a:rPr lang="pt-PT" smtClean="0"/>
              <a:pPr/>
              <a:t>18-06-2014</a:t>
            </a:fld>
            <a:endParaRPr lang="pt-PT"/>
          </a:p>
        </p:txBody>
      </p:sp>
      <p:sp>
        <p:nvSpPr>
          <p:cNvPr id="22" name="Marcador de Posição do Rodapé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pt-PT"/>
          </a:p>
        </p:txBody>
      </p:sp>
      <p:sp>
        <p:nvSpPr>
          <p:cNvPr id="18" name="Marcador de Posição do Número do Diapositivo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CC3C5285-872A-4890-AA59-3F80CF5DA88C}" type="slidenum">
              <a:rPr lang="pt-PT" smtClean="0"/>
              <a:pPr/>
              <a:t>‹nº›</a:t>
            </a:fld>
            <a:endParaRPr lang="pt-P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mailto:multitempo@multitempo.pt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hyperlink" Target="mailto:multitempo.trofa@multitempo.pt" TargetMode="External"/><Relationship Id="rId5" Type="http://schemas.openxmlformats.org/officeDocument/2006/relationships/hyperlink" Target="mailto:multitempo.barreiro@multitempo.pt" TargetMode="External"/><Relationship Id="rId4" Type="http://schemas.openxmlformats.org/officeDocument/2006/relationships/hyperlink" Target="mailto:multitempo.maia@multitempo.pt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900114" y="599346"/>
            <a:ext cx="7772400" cy="1829761"/>
          </a:xfrm>
        </p:spPr>
        <p:txBody>
          <a:bodyPr/>
          <a:lstStyle/>
          <a:p>
            <a:r>
              <a:rPr lang="pt-PT" dirty="0" smtClean="0">
                <a:solidFill>
                  <a:schemeClr val="tx1"/>
                </a:solidFill>
              </a:rPr>
              <a:t>Passaporte Emprego 3i</a:t>
            </a:r>
            <a:endParaRPr lang="pt-PT" dirty="0">
              <a:solidFill>
                <a:schemeClr val="tx1"/>
              </a:solidFill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900114" y="2943676"/>
            <a:ext cx="7772400" cy="1199704"/>
          </a:xfrm>
        </p:spPr>
        <p:txBody>
          <a:bodyPr/>
          <a:lstStyle/>
          <a:p>
            <a:r>
              <a:rPr lang="pt-PT" dirty="0" smtClean="0">
                <a:solidFill>
                  <a:schemeClr val="tx1"/>
                </a:solidFill>
              </a:rPr>
              <a:t>Acompanhamento Pedagógico de Estágios e Elaboração do Relatório Final</a:t>
            </a:r>
            <a:endParaRPr lang="pt-PT" dirty="0">
              <a:solidFill>
                <a:schemeClr val="tx1"/>
              </a:solidFill>
            </a:endParaRPr>
          </a:p>
        </p:txBody>
      </p:sp>
      <p:pic>
        <p:nvPicPr>
          <p:cNvPr id="4" name="Imagem 3" descr="logo_MULTITEMP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776062" y="234534"/>
            <a:ext cx="1010780" cy="1025281"/>
          </a:xfrm>
          <a:prstGeom prst="rect">
            <a:avLst/>
          </a:prstGeom>
        </p:spPr>
      </p:pic>
      <p:sp>
        <p:nvSpPr>
          <p:cNvPr id="5" name="Subtítulo 2"/>
          <p:cNvSpPr txBox="1">
            <a:spLocks/>
          </p:cNvSpPr>
          <p:nvPr/>
        </p:nvSpPr>
        <p:spPr>
          <a:xfrm>
            <a:off x="943004" y="2458352"/>
            <a:ext cx="7772400" cy="413886"/>
          </a:xfrm>
          <a:prstGeom prst="rect">
            <a:avLst/>
          </a:prstGeom>
        </p:spPr>
        <p:txBody>
          <a:bodyPr vert="horz" lIns="45720" rIns="45720">
            <a:normAutofit/>
          </a:bodyPr>
          <a:lstStyle/>
          <a:p>
            <a:pPr marL="0" marR="64008" lvl="0" indent="0" algn="r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pt-PT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Região</a:t>
            </a:r>
            <a:r>
              <a:rPr kumimoji="0" lang="pt-PT" sz="1600" b="1" i="0" u="none" strike="noStrike" kern="1200" cap="none" spc="0" normalizeH="0" noProof="0" dirty="0" smtClean="0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Centro | Baixo Vouga</a:t>
            </a:r>
            <a:endParaRPr kumimoji="0" lang="pt-PT" sz="1600" b="1" i="0" u="none" strike="noStrike" kern="1200" cap="none" spc="0" normalizeH="0" baseline="0" noProof="0" dirty="0">
              <a:ln>
                <a:noFill/>
              </a:ln>
              <a:solidFill>
                <a:schemeClr val="accent6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6" name="Imagem 5"/>
          <p:cNvPicPr preferRelativeResize="0"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20" y="4429132"/>
            <a:ext cx="3802532" cy="454278"/>
          </a:xfrm>
          <a:prstGeom prst="rect">
            <a:avLst/>
          </a:prstGeom>
          <a:noFill/>
        </p:spPr>
      </p:pic>
      <p:pic>
        <p:nvPicPr>
          <p:cNvPr id="7" name="Picture 4" descr="logo_AIDA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6406" y="663162"/>
            <a:ext cx="2557428" cy="6226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 descr="cid:image002.png@01CF225A.91B5421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30221"/>
            <a:ext cx="2393781" cy="11461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e Conteúdo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t-PT" sz="2000" b="1" dirty="0" smtClean="0"/>
              <a:t>Apresentação da Multitempo</a:t>
            </a:r>
          </a:p>
          <a:p>
            <a:endParaRPr lang="pt-PT" sz="2000" dirty="0" smtClean="0"/>
          </a:p>
          <a:p>
            <a:r>
              <a:rPr lang="pt-PT" sz="2000" b="1" dirty="0" smtClean="0"/>
              <a:t>Estágios</a:t>
            </a:r>
          </a:p>
          <a:p>
            <a:pPr lvl="1"/>
            <a:r>
              <a:rPr lang="pt-PT" sz="2000" dirty="0" smtClean="0"/>
              <a:t>Universo de empresas e estagiários</a:t>
            </a:r>
          </a:p>
          <a:p>
            <a:pPr lvl="1"/>
            <a:r>
              <a:rPr lang="pt-PT" sz="2000" dirty="0" smtClean="0"/>
              <a:t>Metodologia de acompanhamento</a:t>
            </a:r>
          </a:p>
          <a:p>
            <a:pPr lvl="1"/>
            <a:endParaRPr lang="pt-PT" sz="2000" dirty="0" smtClean="0"/>
          </a:p>
          <a:p>
            <a:r>
              <a:rPr lang="pt-PT" sz="2000" b="1" dirty="0" smtClean="0"/>
              <a:t>Relatório de Avaliação</a:t>
            </a:r>
          </a:p>
          <a:p>
            <a:pPr lvl="1"/>
            <a:r>
              <a:rPr lang="pt-PT" sz="2000" dirty="0" smtClean="0"/>
              <a:t>Conteúdo</a:t>
            </a:r>
          </a:p>
          <a:p>
            <a:pPr lvl="1"/>
            <a:r>
              <a:rPr lang="pt-PT" sz="2000" dirty="0" smtClean="0"/>
              <a:t>Recolha da informação</a:t>
            </a:r>
          </a:p>
          <a:p>
            <a:pPr lvl="1"/>
            <a:endParaRPr lang="pt-PT" sz="2000" dirty="0" smtClean="0"/>
          </a:p>
          <a:p>
            <a:r>
              <a:rPr lang="pt-PT" sz="2000" b="1" dirty="0" smtClean="0"/>
              <a:t>Equipa de consultores</a:t>
            </a:r>
            <a:endParaRPr lang="pt-PT" sz="2000" b="1" dirty="0"/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>
                <a:solidFill>
                  <a:schemeClr val="tx1"/>
                </a:solidFill>
              </a:rPr>
              <a:t>Síntese</a:t>
            </a:r>
            <a:endParaRPr lang="pt-PT" dirty="0">
              <a:solidFill>
                <a:schemeClr val="tx1"/>
              </a:solidFill>
            </a:endParaRPr>
          </a:p>
        </p:txBody>
      </p:sp>
      <p:pic>
        <p:nvPicPr>
          <p:cNvPr id="4" name="Imagem 3" descr="logo_MULTITEMP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358214" y="6072206"/>
            <a:ext cx="582152" cy="590504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e Conteúdo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pt-PT" sz="1500" dirty="0" smtClean="0"/>
              <a:t>A MULTITEMPO é uma empresa especializada na Gestão integrada de Recursos Humanos, com especial ênfase nas áreas de Recrutamento e Seleção, Cedência e Gestão de Trabalhadores Temporários. A MULTITEMPO encontra-se certificada pela ISO 9001:2008 – Sistema de Gestão da Qualidade.</a:t>
            </a:r>
          </a:p>
          <a:p>
            <a:pPr>
              <a:buNone/>
            </a:pPr>
            <a:endParaRPr lang="pt-PT" sz="1500" dirty="0" smtClean="0"/>
          </a:p>
          <a:p>
            <a:pPr>
              <a:buNone/>
            </a:pPr>
            <a:r>
              <a:rPr lang="pt-PT" sz="1500" dirty="0" smtClean="0"/>
              <a:t>Fundada em 1995 é reconhecidamente um dos principais </a:t>
            </a:r>
            <a:r>
              <a:rPr lang="pt-PT" sz="1500" dirty="0" err="1" smtClean="0"/>
              <a:t>players</a:t>
            </a:r>
            <a:r>
              <a:rPr lang="pt-PT" sz="1500" dirty="0" smtClean="0"/>
              <a:t> no mercado nacional, contanto com um crescimento sustentando que lhe permite atualmente gerir parceiras a nível nacional a partir da localização geográfica das suas delegações e escritórios.</a:t>
            </a:r>
          </a:p>
          <a:p>
            <a:pPr>
              <a:buNone/>
            </a:pPr>
            <a:endParaRPr lang="pt-PT" dirty="0"/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dirty="0" smtClean="0">
                <a:solidFill>
                  <a:schemeClr val="tx1"/>
                </a:solidFill>
              </a:rPr>
              <a:t>Apresentação da Multitempo</a:t>
            </a:r>
            <a:endParaRPr lang="pt-PT" dirty="0">
              <a:solidFill>
                <a:schemeClr val="tx1"/>
              </a:solidFill>
            </a:endParaRPr>
          </a:p>
        </p:txBody>
      </p:sp>
      <p:graphicFrame>
        <p:nvGraphicFramePr>
          <p:cNvPr id="4" name="Tabela 3"/>
          <p:cNvGraphicFramePr>
            <a:graphicFrameLocks noGrp="1"/>
          </p:cNvGraphicFramePr>
          <p:nvPr/>
        </p:nvGraphicFramePr>
        <p:xfrm>
          <a:off x="1357290" y="3853830"/>
          <a:ext cx="6357982" cy="2194560"/>
        </p:xfrm>
        <a:graphic>
          <a:graphicData uri="http://schemas.openxmlformats.org/drawingml/2006/table">
            <a:tbl>
              <a:tblPr>
                <a:tableStyleId>{B301B821-A1FF-4177-AEE7-76D212191A09}</a:tableStyleId>
              </a:tblPr>
              <a:tblGrid>
                <a:gridCol w="2948665"/>
                <a:gridCol w="3409317"/>
              </a:tblGrid>
              <a:tr h="24157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200" b="0" dirty="0"/>
                        <a:t>DELEGAÇÕES MULTITEMPO</a:t>
                      </a:r>
                      <a:endParaRPr lang="pt-PT" sz="1200" b="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200" b="0" dirty="0"/>
                        <a:t>ZONA GEOGRÁFICA</a:t>
                      </a:r>
                      <a:endParaRPr lang="pt-PT" sz="1200" b="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/>
                    </a:solidFill>
                  </a:tcPr>
                </a:tc>
              </a:tr>
              <a:tr h="24157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200" b="0"/>
                        <a:t>Lisboa </a:t>
                      </a:r>
                      <a:endParaRPr lang="pt-PT" sz="1200" b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200" b="0"/>
                        <a:t>Grande Lisboa e Ilhas</a:t>
                      </a:r>
                      <a:endParaRPr lang="pt-PT" sz="1200" b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4157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200" b="0"/>
                        <a:t>Maia</a:t>
                      </a:r>
                      <a:endParaRPr lang="pt-PT" sz="1200" b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200" b="0"/>
                        <a:t>Porto e Zona Norte</a:t>
                      </a:r>
                      <a:endParaRPr lang="pt-PT" sz="1200" b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4157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200" b="0"/>
                        <a:t>Barreiro</a:t>
                      </a:r>
                      <a:endParaRPr lang="pt-PT" sz="1200" b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200" b="0"/>
                        <a:t>Setúbal e Zona Sul</a:t>
                      </a:r>
                      <a:endParaRPr lang="pt-PT" sz="1200" b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4157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200" b="0" dirty="0"/>
                        <a:t>Trofa</a:t>
                      </a:r>
                      <a:endParaRPr lang="pt-PT" sz="1200" b="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200" b="0"/>
                        <a:t>Zona Norte</a:t>
                      </a:r>
                      <a:endParaRPr lang="pt-PT" sz="1200" b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4157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200" b="0" dirty="0"/>
                        <a:t>PÓLOS DE RECRUTAMENTO</a:t>
                      </a:r>
                      <a:endParaRPr lang="pt-PT" sz="1200" b="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200" b="0" dirty="0"/>
                        <a:t>ZONA GEOGRÁFICA</a:t>
                      </a:r>
                      <a:endParaRPr lang="pt-PT" sz="1200" b="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/>
                    </a:solidFill>
                  </a:tcPr>
                </a:tc>
              </a:tr>
              <a:tr h="24157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200" b="0" dirty="0"/>
                        <a:t>Almeirim</a:t>
                      </a:r>
                      <a:endParaRPr lang="pt-PT" sz="1200" b="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200" b="0" dirty="0"/>
                        <a:t>Ribatejo</a:t>
                      </a:r>
                      <a:endParaRPr lang="pt-PT" sz="1200" b="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4157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200" b="0" dirty="0" smtClean="0"/>
                        <a:t>Faro</a:t>
                      </a:r>
                      <a:endParaRPr lang="pt-PT" sz="1200" b="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200" b="0" dirty="0" smtClean="0"/>
                        <a:t>Algarve</a:t>
                      </a:r>
                      <a:endParaRPr lang="pt-PT" sz="1200" b="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PT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7" name="Imagem 6" descr="logo_MULTITEMP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358214" y="6072206"/>
            <a:ext cx="582152" cy="590504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e Conteúdo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pt-PT" sz="1500" b="1" dirty="0" smtClean="0"/>
              <a:t>METODOLOGIA DE ACOMPANHAMENTO</a:t>
            </a:r>
          </a:p>
          <a:p>
            <a:pPr>
              <a:buNone/>
            </a:pPr>
            <a:endParaRPr lang="pt-PT" sz="1400" b="1" dirty="0" smtClean="0"/>
          </a:p>
          <a:p>
            <a:r>
              <a:rPr lang="pt-PT" sz="1400" dirty="0" smtClean="0"/>
              <a:t>O acompanhamento dos estágio será feito ao longo dos 12 meses do projecto;</a:t>
            </a:r>
          </a:p>
          <a:p>
            <a:pPr lvl="0"/>
            <a:endParaRPr lang="pt-PT" sz="1400" dirty="0" smtClean="0"/>
          </a:p>
          <a:p>
            <a:pPr lvl="0"/>
            <a:r>
              <a:rPr lang="pt-PT" sz="1400" dirty="0" smtClean="0"/>
              <a:t>Este acompanhamento terá como objetivos apoiar a adaptação dos estagiários no seu enquadramento na organização de acolhimento, mediante a realização de tarefas de avaliação, controlo e análise do processo de aprendizagem, numa óptica de melhoria permanente;</a:t>
            </a:r>
          </a:p>
          <a:p>
            <a:endParaRPr lang="pt-PT" sz="1400" dirty="0" smtClean="0"/>
          </a:p>
          <a:p>
            <a:r>
              <a:rPr lang="pt-PT" sz="1400" dirty="0" smtClean="0"/>
              <a:t>A metodologia de acompanhamento subdivide-se em:</a:t>
            </a:r>
          </a:p>
          <a:p>
            <a:pPr>
              <a:buNone/>
            </a:pPr>
            <a:endParaRPr lang="pt-PT" sz="1400" dirty="0" smtClean="0"/>
          </a:p>
          <a:p>
            <a:pPr lvl="1"/>
            <a:r>
              <a:rPr lang="pt-PT" sz="1400" dirty="0" smtClean="0"/>
              <a:t>Visitas presenciais trimestrais às empresas, durante as quais se fará observação </a:t>
            </a:r>
            <a:r>
              <a:rPr lang="pt-PT" sz="1400" dirty="0" err="1" smtClean="0"/>
              <a:t>in</a:t>
            </a:r>
            <a:r>
              <a:rPr lang="pt-PT" sz="1400" dirty="0" smtClean="0"/>
              <a:t> loco das condições de realização do estágio e se farão entrevistas individuais com os estagiários e coordenadores de estágio;</a:t>
            </a:r>
          </a:p>
          <a:p>
            <a:pPr lvl="1"/>
            <a:r>
              <a:rPr lang="pt-PT" sz="1400" dirty="0" smtClean="0"/>
              <a:t>Análise documental das evidências técnico-pedagógicas associadas ao cumprimento do plano/programa de estágio;</a:t>
            </a:r>
          </a:p>
          <a:p>
            <a:pPr lvl="1"/>
            <a:r>
              <a:rPr lang="pt-PT" sz="1400" dirty="0" smtClean="0"/>
              <a:t>Tratamento de informação recebida (por iniciativa da empresa ou estagiário, ou após solicitação do consultor) e respectivo reencaminhamento para a Multitempo e AIDA.</a:t>
            </a:r>
          </a:p>
          <a:p>
            <a:pPr lvl="1"/>
            <a:endParaRPr lang="pt-PT" sz="1400" dirty="0" smtClean="0"/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dirty="0" smtClean="0">
                <a:solidFill>
                  <a:schemeClr val="tx1"/>
                </a:solidFill>
              </a:rPr>
              <a:t>Estágios</a:t>
            </a:r>
            <a:endParaRPr lang="pt-PT" dirty="0">
              <a:solidFill>
                <a:schemeClr val="tx1"/>
              </a:solidFill>
            </a:endParaRP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PT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5" name="Imagem 4" descr="logo_MULTITEMP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358214" y="6072206"/>
            <a:ext cx="582152" cy="590504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e Conteúdo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pt-PT" sz="1500" b="1" dirty="0" smtClean="0"/>
              <a:t>METODOLOGIA DE ACOMPANHAMENTO</a:t>
            </a:r>
          </a:p>
          <a:p>
            <a:pPr>
              <a:buNone/>
            </a:pPr>
            <a:endParaRPr lang="pt-PT" sz="1400" b="1" dirty="0" smtClean="0"/>
          </a:p>
          <a:p>
            <a:r>
              <a:rPr lang="pt-PT" sz="1400" dirty="0" smtClean="0"/>
              <a:t>A cada visita corresponderá sempre um relatório individual (por estagiário), com a avaliação dos seguintes parâmetros:</a:t>
            </a:r>
          </a:p>
          <a:p>
            <a:pPr>
              <a:buNone/>
            </a:pPr>
            <a:endParaRPr lang="pt-PT" sz="1400" dirty="0" smtClean="0"/>
          </a:p>
          <a:p>
            <a:pPr lvl="1"/>
            <a:r>
              <a:rPr lang="pt-PT" sz="1400" dirty="0" smtClean="0"/>
              <a:t>Relação entre o plano de estágio e os objectivos do Programa Passaporte Emprego 3i;</a:t>
            </a:r>
          </a:p>
          <a:p>
            <a:pPr lvl="1"/>
            <a:r>
              <a:rPr lang="pt-PT" sz="1400" dirty="0" smtClean="0"/>
              <a:t>Cumprimento do plano de estágio/execução física;</a:t>
            </a:r>
          </a:p>
          <a:p>
            <a:pPr lvl="1"/>
            <a:r>
              <a:rPr lang="pt-PT" sz="1400" dirty="0" smtClean="0"/>
              <a:t>Condições físicas da realização do estágio;</a:t>
            </a:r>
          </a:p>
          <a:p>
            <a:pPr lvl="1"/>
            <a:r>
              <a:rPr lang="pt-PT" sz="1400" dirty="0" smtClean="0"/>
              <a:t>Assiduidade, pontualidade, interesse, progressão na aprendizagem, conhecimento da função, relacionamento;</a:t>
            </a:r>
          </a:p>
          <a:p>
            <a:pPr lvl="1"/>
            <a:r>
              <a:rPr lang="pt-PT" sz="1400" dirty="0" smtClean="0"/>
              <a:t>Eventuais ocorrências e anomalias;</a:t>
            </a:r>
          </a:p>
          <a:p>
            <a:pPr lvl="1"/>
            <a:r>
              <a:rPr lang="pt-PT" sz="1400" dirty="0" smtClean="0"/>
              <a:t>Outras questões pertinentes face ao estagiário e à empresa de acolhimento.</a:t>
            </a:r>
          </a:p>
          <a:p>
            <a:pPr lvl="1"/>
            <a:endParaRPr lang="pt-PT" sz="1400" dirty="0" smtClean="0"/>
          </a:p>
          <a:p>
            <a:pPr marL="365760" lvl="1" indent="-256032">
              <a:spcBef>
                <a:spcPts val="400"/>
              </a:spcBef>
              <a:buSzPct val="68000"/>
              <a:buFont typeface="Wingdings 3"/>
              <a:buChar char=""/>
            </a:pPr>
            <a:r>
              <a:rPr lang="pt-PT" sz="1400" dirty="0" smtClean="0"/>
              <a:t>Todas as situações anómalas ou não conformes face aos planos de estágio serão comunicadas à AIDA num prazo de 24 horas após tomada de conhecimento (ou verificação mediante visita de acompanhamento) da situação em causa.</a:t>
            </a:r>
          </a:p>
          <a:p>
            <a:pPr lvl="1"/>
            <a:endParaRPr lang="pt-PT" sz="1400" dirty="0" smtClean="0"/>
          </a:p>
          <a:p>
            <a:pPr lvl="1"/>
            <a:endParaRPr lang="pt-PT" sz="1400" dirty="0" smtClean="0"/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dirty="0" smtClean="0">
                <a:solidFill>
                  <a:schemeClr val="tx1"/>
                </a:solidFill>
              </a:rPr>
              <a:t>Estágios</a:t>
            </a:r>
            <a:endParaRPr lang="pt-PT" dirty="0">
              <a:solidFill>
                <a:schemeClr val="tx1"/>
              </a:solidFill>
            </a:endParaRP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PT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5" name="Imagem 4" descr="logo_MULTITEMP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358214" y="6072206"/>
            <a:ext cx="582152" cy="590504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e Conteúdo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pt-PT" sz="1500" b="1" dirty="0" smtClean="0"/>
              <a:t>CONTEÚDO</a:t>
            </a:r>
          </a:p>
          <a:p>
            <a:pPr>
              <a:buNone/>
            </a:pPr>
            <a:endParaRPr lang="pt-PT" sz="1400" b="1" dirty="0" smtClean="0">
              <a:solidFill>
                <a:srgbClr val="FF0000"/>
              </a:solidFill>
            </a:endParaRPr>
          </a:p>
          <a:p>
            <a:r>
              <a:rPr lang="pt-PT" sz="1400" dirty="0" smtClean="0"/>
              <a:t>No final do projecto será elaborado um Relatório Final com o objetivo de dar resposta às seguintes questões fundamentais:</a:t>
            </a:r>
          </a:p>
          <a:p>
            <a:endParaRPr lang="pt-PT" sz="1400" dirty="0" smtClean="0"/>
          </a:p>
          <a:p>
            <a:pPr lvl="1"/>
            <a:r>
              <a:rPr lang="pt-PT" sz="1400" b="1" dirty="0" smtClean="0"/>
              <a:t>Actividade do estagiário: </a:t>
            </a:r>
            <a:r>
              <a:rPr lang="pt-PT" sz="1400" dirty="0" smtClean="0"/>
              <a:t>enquadramento, tarefas atribuídas e sua congruência com os objectivos do Programa, eficácia do recrutamento, horas de trabalho e de formação realizadas, resultados do estágio;</a:t>
            </a:r>
          </a:p>
          <a:p>
            <a:pPr lvl="1"/>
            <a:r>
              <a:rPr lang="pt-PT" sz="1400" b="1" dirty="0" smtClean="0"/>
              <a:t>Taxa de empregabilidade dos estagiários: </a:t>
            </a:r>
            <a:r>
              <a:rPr lang="pt-PT" sz="1400" dirty="0" smtClean="0"/>
              <a:t>análise da taxa de empregabilidade dos estagiários envolvidos, fazendo distinção entre estagiários que permanecem nas empresas de acolhimento enquadrados nas áreas funcionais e temáticas do âmbito do estágio e aqueles que permanecem igualmente na empresa de acolhimento mas com outro enquadramento funcional;</a:t>
            </a:r>
          </a:p>
          <a:p>
            <a:pPr lvl="1"/>
            <a:r>
              <a:rPr lang="pt-PT" sz="1400" b="1" dirty="0" smtClean="0"/>
              <a:t>Pertinência dos estágios</a:t>
            </a:r>
            <a:r>
              <a:rPr lang="pt-PT" sz="1400" dirty="0" smtClean="0"/>
              <a:t> para a prossecução dos objetivos ligados aos 3i definidos pelas empresas beneficiárias.</a:t>
            </a:r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dirty="0" smtClean="0">
                <a:solidFill>
                  <a:schemeClr val="tx1"/>
                </a:solidFill>
              </a:rPr>
              <a:t>Relatórios de Avaliação</a:t>
            </a:r>
            <a:endParaRPr lang="pt-PT" dirty="0">
              <a:solidFill>
                <a:schemeClr val="tx1"/>
              </a:solidFill>
            </a:endParaRP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PT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5" name="Imagem 4" descr="logo_MULTITEMP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358214" y="6072206"/>
            <a:ext cx="582152" cy="590504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e Conteúdo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pt-PT" sz="1500" b="1" dirty="0" smtClean="0"/>
              <a:t>RECOLHA DA INFORMAÇÃO</a:t>
            </a:r>
          </a:p>
          <a:p>
            <a:pPr>
              <a:buNone/>
            </a:pPr>
            <a:endParaRPr lang="pt-PT" sz="1400" b="1" dirty="0" smtClean="0">
              <a:solidFill>
                <a:srgbClr val="FF0000"/>
              </a:solidFill>
            </a:endParaRPr>
          </a:p>
          <a:p>
            <a:pPr lvl="0"/>
            <a:r>
              <a:rPr lang="pt-PT" sz="1400" dirty="0" smtClean="0"/>
              <a:t>A recolha da informação essencial para a construção do Relatório será feita com recurso a:</a:t>
            </a:r>
          </a:p>
          <a:p>
            <a:pPr lvl="0">
              <a:buNone/>
            </a:pPr>
            <a:endParaRPr lang="pt-PT" sz="1400" dirty="0" smtClean="0"/>
          </a:p>
          <a:p>
            <a:pPr lvl="1"/>
            <a:r>
              <a:rPr lang="pt-PT" sz="1400" b="1" dirty="0" smtClean="0"/>
              <a:t>Fichas de avaliação </a:t>
            </a:r>
            <a:r>
              <a:rPr lang="pt-PT" sz="1400" dirty="0" smtClean="0"/>
              <a:t>electrónicas destinadas a estagiários e empresas de acolhimento. Estas fichas deverão reportar-se ao início, fase intermédia e encerramento dos estágios;</a:t>
            </a:r>
          </a:p>
          <a:p>
            <a:pPr lvl="1"/>
            <a:r>
              <a:rPr lang="pt-PT" sz="1400" b="1" dirty="0" smtClean="0"/>
              <a:t>Entrevistas</a:t>
            </a:r>
            <a:r>
              <a:rPr lang="pt-PT" sz="1400" dirty="0" smtClean="0"/>
              <a:t> a realizar a uma amostra das empresas de acolhimento (15% do total de empresas envolvidas);</a:t>
            </a:r>
          </a:p>
          <a:p>
            <a:pPr lvl="1"/>
            <a:r>
              <a:rPr lang="pt-PT" sz="1400" b="1" dirty="0" smtClean="0"/>
              <a:t>Análise de documentação </a:t>
            </a:r>
            <a:r>
              <a:rPr lang="pt-PT" sz="1400" dirty="0" smtClean="0"/>
              <a:t>comprovativa de posterior enquadramento de estagiários no quadro da empresa de acolhimento.</a:t>
            </a:r>
          </a:p>
          <a:p>
            <a:pPr lvl="1"/>
            <a:endParaRPr lang="pt-PT" sz="1400" dirty="0" smtClean="0"/>
          </a:p>
          <a:p>
            <a:r>
              <a:rPr lang="pt-PT" sz="1400" dirty="0" smtClean="0"/>
              <a:t>O Relatório Final do Projecto será apresentado após a conclusão das actividades dos estágios, contendo quer elementos quantitativos pertinentes, quer elementos qualitativos que fundamentem, enriqueçam e ilustrem as conclusões.</a:t>
            </a:r>
          </a:p>
          <a:p>
            <a:pPr lvl="1"/>
            <a:endParaRPr lang="pt-PT" sz="1600" dirty="0" smtClean="0"/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dirty="0" smtClean="0">
                <a:solidFill>
                  <a:schemeClr val="tx1"/>
                </a:solidFill>
              </a:rPr>
              <a:t>Relatórios de Avaliação</a:t>
            </a:r>
            <a:endParaRPr lang="pt-PT" dirty="0">
              <a:solidFill>
                <a:schemeClr val="tx1"/>
              </a:solidFill>
            </a:endParaRP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PT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5" name="Imagem 4" descr="logo_MULTITEMP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358214" y="6072206"/>
            <a:ext cx="582152" cy="590504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dirty="0" smtClean="0">
                <a:solidFill>
                  <a:schemeClr val="tx1"/>
                </a:solidFill>
              </a:rPr>
              <a:t>Equipa do Projecto</a:t>
            </a:r>
            <a:endParaRPr lang="pt-PT" dirty="0">
              <a:solidFill>
                <a:schemeClr val="tx1"/>
              </a:solidFill>
            </a:endParaRP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PT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5" name="Imagem 4" descr="logo_MULTITEMP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358214" y="6072206"/>
            <a:ext cx="582152" cy="590504"/>
          </a:xfrm>
          <a:prstGeom prst="rect">
            <a:avLst/>
          </a:prstGeom>
        </p:spPr>
      </p:pic>
      <p:sp>
        <p:nvSpPr>
          <p:cNvPr id="7" name="Marcador de Posição de Conteúdo 1"/>
          <p:cNvSpPr txBox="1">
            <a:spLocks/>
          </p:cNvSpPr>
          <p:nvPr/>
        </p:nvSpPr>
        <p:spPr>
          <a:xfrm>
            <a:off x="2000233" y="1500174"/>
            <a:ext cx="6300774" cy="4500594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365760" marR="0" lvl="0" indent="-256032" algn="ctr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pt-PT" sz="1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CONSULTORES</a:t>
            </a: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endParaRPr kumimoji="0" lang="pt-PT" sz="1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kumimoji="0" lang="pt-PT" sz="1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Maria da</a:t>
            </a:r>
            <a:r>
              <a:rPr kumimoji="0" lang="pt-PT" sz="14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Saúde B. Cunha</a:t>
            </a:r>
            <a:r>
              <a:rPr kumimoji="0" lang="pt-PT" sz="1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 licenciada em Ec</a:t>
            </a:r>
            <a:r>
              <a:rPr lang="pt-PT" sz="1400" dirty="0" err="1" smtClean="0"/>
              <a:t>onomia</a:t>
            </a:r>
            <a:r>
              <a:rPr lang="pt-PT" sz="1400" dirty="0" smtClean="0"/>
              <a:t> e pós-graduada em Finanças e Recuperação de Empresas e Falências. Consultora sénior, com experiência no acompanhamento de empresas em programas financiados, incluindo no contexto de Estágios Profissionais.</a:t>
            </a: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endParaRPr kumimoji="0" lang="pt-PT" sz="14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kumimoji="0" lang="pt-PT" sz="1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Jorge Manuel Gameiro</a:t>
            </a:r>
            <a:r>
              <a:rPr kumimoji="0" lang="pt-PT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</a:t>
            </a:r>
            <a:r>
              <a:rPr kumimoji="0" lang="pt-PT" sz="1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licenciado e pós-graduado em Gestão de Recursos Humanos. Auditor. Formador e consultor sénior nas áreas da Qualidade e Gestão.</a:t>
            </a:r>
            <a:endParaRPr lang="pt-PT" sz="1400" dirty="0" smtClean="0"/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endParaRPr lang="pt-PT" sz="1400" b="1" dirty="0" smtClean="0"/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lang="pt-PT" sz="1400" b="1" dirty="0" smtClean="0"/>
              <a:t>Sara Pacheco de Morais</a:t>
            </a:r>
            <a:r>
              <a:rPr lang="pt-PT" sz="1400" dirty="0" smtClean="0"/>
              <a:t>, psicóloga. Consultora da RHmais.</a:t>
            </a: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endParaRPr lang="pt-PT" sz="1400" dirty="0" smtClean="0"/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lang="pt-PT" sz="1400" b="1" dirty="0" smtClean="0"/>
              <a:t>Gabriela Almeida</a:t>
            </a:r>
            <a:r>
              <a:rPr lang="pt-PT" sz="1400" dirty="0" smtClean="0"/>
              <a:t>, licenciada em educação especial.</a:t>
            </a:r>
          </a:p>
          <a:p>
            <a:pPr marL="621792" marR="0" lvl="1" indent="-228600" algn="l" defTabSz="914400" rtl="0" eaLnBrk="1" fontAlgn="auto" latinLnBrk="0" hangingPunct="1">
              <a:lnSpc>
                <a:spcPct val="100000"/>
              </a:lnSpc>
              <a:spcBef>
                <a:spcPts val="324"/>
              </a:spcBef>
              <a:spcAft>
                <a:spcPts val="0"/>
              </a:spcAft>
              <a:buClr>
                <a:schemeClr val="accent1"/>
              </a:buClr>
              <a:buSzTx/>
              <a:buFont typeface="Verdana"/>
              <a:buChar char="◦"/>
              <a:tabLst/>
              <a:defRPr/>
            </a:pPr>
            <a:endParaRPr kumimoji="0" lang="pt-PT" sz="1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logo_MULTITEMP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4348" y="1285860"/>
            <a:ext cx="1231623" cy="1249292"/>
          </a:xfrm>
          <a:prstGeom prst="rect">
            <a:avLst/>
          </a:prstGeom>
        </p:spPr>
      </p:pic>
      <p:graphicFrame>
        <p:nvGraphicFramePr>
          <p:cNvPr id="5" name="Tabela 4"/>
          <p:cNvGraphicFramePr>
            <a:graphicFrameLocks noGrp="1"/>
          </p:cNvGraphicFramePr>
          <p:nvPr/>
        </p:nvGraphicFramePr>
        <p:xfrm>
          <a:off x="2285984" y="1000108"/>
          <a:ext cx="6096000" cy="4663440"/>
        </p:xfrm>
        <a:graphic>
          <a:graphicData uri="http://schemas.openxmlformats.org/drawingml/2006/table">
            <a:tbl>
              <a:tblPr firstRow="1" bandRow="1">
                <a:tableStyleId>{68D230F3-CF80-4859-8CE7-A43EE81993B5}</a:tableStyleId>
              </a:tblPr>
              <a:tblGrid>
                <a:gridCol w="6096000"/>
              </a:tblGrid>
              <a:tr h="370840">
                <a:tc>
                  <a:txBody>
                    <a:bodyPr/>
                    <a:lstStyle/>
                    <a:p>
                      <a:endParaRPr lang="pt-PT" sz="1000" b="1" dirty="0" smtClean="0"/>
                    </a:p>
                    <a:p>
                      <a:r>
                        <a:rPr lang="pt-PT" sz="1000" b="1" dirty="0" smtClean="0"/>
                        <a:t>SEDE LISBOA</a:t>
                      </a:r>
                    </a:p>
                    <a:p>
                      <a:r>
                        <a:rPr lang="pt-PT" sz="1000" b="0" dirty="0" smtClean="0"/>
                        <a:t>Praça de Alvalade, 6 - 12º A</a:t>
                      </a:r>
                    </a:p>
                    <a:p>
                      <a:r>
                        <a:rPr lang="pt-PT" sz="1000" b="0" dirty="0" smtClean="0"/>
                        <a:t>1700-036 LISBOA</a:t>
                      </a:r>
                    </a:p>
                    <a:p>
                      <a:r>
                        <a:rPr lang="pt-PT" sz="1000" b="0" dirty="0" smtClean="0"/>
                        <a:t>t.: + 351 21 782 63 40</a:t>
                      </a:r>
                    </a:p>
                    <a:p>
                      <a:r>
                        <a:rPr lang="pt-PT" sz="1000" b="0" dirty="0" smtClean="0"/>
                        <a:t>f.: + 351 21 795 75 84</a:t>
                      </a:r>
                    </a:p>
                    <a:p>
                      <a:r>
                        <a:rPr lang="pt-PT" sz="1000" b="0" dirty="0" err="1" smtClean="0">
                          <a:hlinkClick r:id="rId3"/>
                        </a:rPr>
                        <a:t>multitempo@multitempo.pt</a:t>
                      </a:r>
                      <a:r>
                        <a:rPr lang="pt-PT" sz="1000" b="0" dirty="0" smtClean="0"/>
                        <a:t> </a:t>
                      </a:r>
                    </a:p>
                    <a:p>
                      <a:endParaRPr lang="pt-PT" sz="1000" b="0" dirty="0" smtClean="0"/>
                    </a:p>
                    <a:p>
                      <a:r>
                        <a:rPr lang="pt-PT" sz="1000" b="1" dirty="0" smtClean="0"/>
                        <a:t>DELEGAÇÃO DA MAIA</a:t>
                      </a:r>
                    </a:p>
                    <a:p>
                      <a:r>
                        <a:rPr lang="pt-PT" sz="1000" b="0" dirty="0" smtClean="0"/>
                        <a:t>R. Augusto Simões, 1066 - R/C E</a:t>
                      </a:r>
                    </a:p>
                    <a:p>
                      <a:r>
                        <a:rPr lang="pt-PT" sz="1000" b="0" dirty="0" smtClean="0"/>
                        <a:t>4470-147 MAIA</a:t>
                      </a:r>
                    </a:p>
                    <a:p>
                      <a:r>
                        <a:rPr lang="pt-PT" sz="1000" b="0" dirty="0" smtClean="0"/>
                        <a:t>t.: + 351 22 947 67 60 / 13</a:t>
                      </a:r>
                    </a:p>
                    <a:p>
                      <a:r>
                        <a:rPr lang="pt-PT" sz="1000" b="0" dirty="0" smtClean="0"/>
                        <a:t>f.: + 351 22 948 82 94</a:t>
                      </a:r>
                    </a:p>
                    <a:p>
                      <a:r>
                        <a:rPr lang="pt-PT" sz="1000" b="0" dirty="0" err="1" smtClean="0">
                          <a:hlinkClick r:id="rId4"/>
                        </a:rPr>
                        <a:t>multitempo.maia@multitempo.pt</a:t>
                      </a:r>
                      <a:r>
                        <a:rPr lang="pt-PT" sz="1000" b="0" dirty="0" smtClean="0"/>
                        <a:t> </a:t>
                      </a:r>
                    </a:p>
                    <a:p>
                      <a:endParaRPr lang="pt-PT" sz="1000" b="0" dirty="0" smtClean="0"/>
                    </a:p>
                    <a:p>
                      <a:r>
                        <a:rPr lang="pt-PT" sz="1000" b="1" dirty="0" smtClean="0"/>
                        <a:t>DELEGAÇÃO DO BARREIRO</a:t>
                      </a:r>
                    </a:p>
                    <a:p>
                      <a:r>
                        <a:rPr lang="pt-PT" sz="1000" b="0" dirty="0" smtClean="0"/>
                        <a:t>Rua João de Deus, 57-A Alto do Seixalinho</a:t>
                      </a:r>
                    </a:p>
                    <a:p>
                      <a:r>
                        <a:rPr lang="pt-PT" sz="1000" b="0" dirty="0" smtClean="0"/>
                        <a:t>2830-061 BARREIRO</a:t>
                      </a:r>
                    </a:p>
                    <a:p>
                      <a:r>
                        <a:rPr lang="pt-PT" sz="1000" b="0" dirty="0" smtClean="0"/>
                        <a:t>t.: + 351 21 214 01 54</a:t>
                      </a:r>
                    </a:p>
                    <a:p>
                      <a:r>
                        <a:rPr lang="pt-PT" sz="1000" b="0" dirty="0" smtClean="0"/>
                        <a:t>f.: + 351 21 216 96 84</a:t>
                      </a:r>
                    </a:p>
                    <a:p>
                      <a:r>
                        <a:rPr lang="pt-PT" sz="1000" b="0" dirty="0" err="1" smtClean="0">
                          <a:hlinkClick r:id="rId5"/>
                        </a:rPr>
                        <a:t>multitempo.barreiro@multitempo.pt</a:t>
                      </a:r>
                      <a:r>
                        <a:rPr lang="pt-PT" sz="1000" b="0" dirty="0" smtClean="0"/>
                        <a:t> </a:t>
                      </a:r>
                    </a:p>
                    <a:p>
                      <a:endParaRPr lang="pt-PT" sz="1000" b="0" dirty="0" smtClean="0"/>
                    </a:p>
                    <a:p>
                      <a:r>
                        <a:rPr lang="pt-PT" sz="1000" b="1" dirty="0" smtClean="0"/>
                        <a:t>DELEGAÇÃO DA TROFA</a:t>
                      </a:r>
                    </a:p>
                    <a:p>
                      <a:r>
                        <a:rPr lang="pt-PT" sz="1000" b="0" dirty="0" smtClean="0"/>
                        <a:t>Rua Joaquim da Costa Pereira Serra, 8</a:t>
                      </a:r>
                    </a:p>
                    <a:p>
                      <a:r>
                        <a:rPr lang="pt-PT" sz="1000" b="0" dirty="0" smtClean="0"/>
                        <a:t>Edifício Habitat XXI, Bloco C - R/C</a:t>
                      </a:r>
                    </a:p>
                    <a:p>
                      <a:r>
                        <a:rPr lang="pt-PT" sz="1000" b="0" dirty="0" smtClean="0"/>
                        <a:t>4785-327 TROFA</a:t>
                      </a:r>
                    </a:p>
                    <a:p>
                      <a:r>
                        <a:rPr lang="pt-PT" sz="1000" b="0" dirty="0" smtClean="0"/>
                        <a:t>t.: + 351 252 418 733</a:t>
                      </a:r>
                    </a:p>
                    <a:p>
                      <a:r>
                        <a:rPr lang="pt-PT" sz="1000" b="0" dirty="0" smtClean="0"/>
                        <a:t>f.: + 351 252 080 883</a:t>
                      </a:r>
                    </a:p>
                    <a:p>
                      <a:r>
                        <a:rPr lang="pt-PT" sz="1000" b="0" dirty="0" err="1" smtClean="0">
                          <a:hlinkClick r:id="rId6"/>
                        </a:rPr>
                        <a:t>multitempo.trofa@multitempo.pt</a:t>
                      </a:r>
                      <a:endParaRPr lang="pt-PT" sz="1000" b="0" dirty="0" smtClean="0"/>
                    </a:p>
                    <a:p>
                      <a:endParaRPr lang="pt-PT" sz="1000" b="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fluência">
  <a:themeElements>
    <a:clrScheme name="Personalizado 1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C9FAFC"/>
      </a:accent3>
      <a:accent4>
        <a:srgbClr val="C7E2FA"/>
      </a:accent4>
      <a:accent5>
        <a:srgbClr val="59A9F2"/>
      </a:accent5>
      <a:accent6>
        <a:srgbClr val="04617B"/>
      </a:accent6>
      <a:hlink>
        <a:srgbClr val="000000"/>
      </a:hlink>
      <a:folHlink>
        <a:srgbClr val="85DFD0"/>
      </a:folHlink>
    </a:clrScheme>
    <a:fontScheme name="Personalizado 2">
      <a:majorFont>
        <a:latin typeface="Segoe UI"/>
        <a:ea typeface=""/>
        <a:cs typeface=""/>
      </a:majorFont>
      <a:minorFont>
        <a:latin typeface="Segoe UI"/>
        <a:ea typeface=""/>
        <a:cs typeface=""/>
      </a:minorFont>
    </a:fontScheme>
    <a:fmtScheme name="Confluência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311</TotalTime>
  <Words>875</Words>
  <Application>Microsoft Office PowerPoint</Application>
  <PresentationFormat>Apresentação no Ecrã (4:3)</PresentationFormat>
  <Paragraphs>117</Paragraphs>
  <Slides>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dos diapositivos</vt:lpstr>
      </vt:variant>
      <vt:variant>
        <vt:i4>9</vt:i4>
      </vt:variant>
    </vt:vector>
  </HeadingPairs>
  <TitlesOfParts>
    <vt:vector size="10" baseType="lpstr">
      <vt:lpstr>Confluência</vt:lpstr>
      <vt:lpstr>Passaporte Emprego 3i</vt:lpstr>
      <vt:lpstr>Síntese</vt:lpstr>
      <vt:lpstr>Apresentação da Multitempo</vt:lpstr>
      <vt:lpstr>Estágios</vt:lpstr>
      <vt:lpstr>Estágios</vt:lpstr>
      <vt:lpstr>Relatórios de Avaliação</vt:lpstr>
      <vt:lpstr>Relatórios de Avaliação</vt:lpstr>
      <vt:lpstr>Equipa do Projecto</vt:lpstr>
      <vt:lpstr>Apresentação do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Passaporte Emprego 3i</dc:title>
  <dc:creator>Rui Silva</dc:creator>
  <cp:lastModifiedBy>Nancy Almeida</cp:lastModifiedBy>
  <cp:revision>27</cp:revision>
  <dcterms:created xsi:type="dcterms:W3CDTF">2014-02-27T10:05:45Z</dcterms:created>
  <dcterms:modified xsi:type="dcterms:W3CDTF">2014-06-18T13:12:54Z</dcterms:modified>
</cp:coreProperties>
</file>